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29"/>
  </p:notesMasterIdLst>
  <p:sldIdLst>
    <p:sldId id="261" r:id="rId2"/>
    <p:sldId id="343" r:id="rId3"/>
    <p:sldId id="341" r:id="rId4"/>
    <p:sldId id="353" r:id="rId5"/>
    <p:sldId id="354" r:id="rId6"/>
    <p:sldId id="346" r:id="rId7"/>
    <p:sldId id="349" r:id="rId8"/>
    <p:sldId id="350" r:id="rId9"/>
    <p:sldId id="351" r:id="rId10"/>
    <p:sldId id="352" r:id="rId11"/>
    <p:sldId id="360" r:id="rId12"/>
    <p:sldId id="361" r:id="rId13"/>
    <p:sldId id="335" r:id="rId14"/>
    <p:sldId id="344" r:id="rId15"/>
    <p:sldId id="336" r:id="rId16"/>
    <p:sldId id="345" r:id="rId17"/>
    <p:sldId id="339" r:id="rId18"/>
    <p:sldId id="340" r:id="rId19"/>
    <p:sldId id="367" r:id="rId20"/>
    <p:sldId id="368" r:id="rId21"/>
    <p:sldId id="369" r:id="rId22"/>
    <p:sldId id="370" r:id="rId23"/>
    <p:sldId id="371" r:id="rId24"/>
    <p:sldId id="372" r:id="rId25"/>
    <p:sldId id="373" r:id="rId26"/>
    <p:sldId id="366" r:id="rId27"/>
    <p:sldId id="362" r:id="rId28"/>
  </p:sldIdLst>
  <p:sldSz cx="9144000" cy="6858000" type="screen4x3"/>
  <p:notesSz cx="6858000" cy="9144000"/>
  <p:defaultTextStyle>
    <a:defPPr>
      <a:defRPr lang="sr-Latn-CS"/>
    </a:defPPr>
    <a:lvl1pPr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</p:showPr>
  <p:clrMru>
    <a:srgbClr val="000000"/>
    <a:srgbClr val="CC66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85" autoAdjust="0"/>
    <p:restoredTop sz="94670" autoAdjust="0"/>
  </p:normalViewPr>
  <p:slideViewPr>
    <p:cSldViewPr>
      <p:cViewPr>
        <p:scale>
          <a:sx n="75" d="100"/>
          <a:sy n="75" d="100"/>
        </p:scale>
        <p:origin x="-1242" y="1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680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680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7680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680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5B0FB733-D888-4DF6-B30C-6FE126C31E6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F016B7-6465-47FF-BDB0-07B5B5C31FF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CF44EA-1DA5-45BA-91C4-5FFA896BCB3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228D8C-E587-4375-8E1D-61F9D0C9811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4675" y="304800"/>
            <a:ext cx="8001000" cy="1216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566738" y="1752600"/>
            <a:ext cx="3924300" cy="4267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3438" y="1752600"/>
            <a:ext cx="3924300" cy="4267200"/>
          </a:xfrm>
        </p:spPr>
        <p:txBody>
          <a:bodyPr rtlCol="0">
            <a:normAutofit/>
          </a:bodyPr>
          <a:lstStyle/>
          <a:p>
            <a:pPr lvl="0"/>
            <a:endParaRPr lang="en-US" noProof="0" smtClean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Profesor dr Snežana Simić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0125F6-D1BB-4900-A671-DA45C3B12CC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058720-DE9A-4BE3-9A59-74ABBCD7196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A2BF40-996F-4CD2-A2B3-EFDAE141276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3071B4-6E06-4C6D-9ED8-18D73AD3547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A64BB2-A9DD-4121-AD10-108A6821CB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5D8796-D842-45A0-B831-C2B42533E04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DA61BA-C992-4D6C-A220-B0F40DCCE7E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C76F24-98B2-4B1F-B2F8-B6ECD9AEABD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68887E-E3C3-4FFD-85EA-2717F24F0DE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14F60806-46DC-43CB-B644-32DDD501284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7" r:id="rId1"/>
    <p:sldLayoutId id="2147483918" r:id="rId2"/>
    <p:sldLayoutId id="2147483919" r:id="rId3"/>
    <p:sldLayoutId id="2147483920" r:id="rId4"/>
    <p:sldLayoutId id="2147483921" r:id="rId5"/>
    <p:sldLayoutId id="2147483922" r:id="rId6"/>
    <p:sldLayoutId id="2147483923" r:id="rId7"/>
    <p:sldLayoutId id="2147483924" r:id="rId8"/>
    <p:sldLayoutId id="2147483925" r:id="rId9"/>
    <p:sldLayoutId id="2147483926" r:id="rId10"/>
    <p:sldLayoutId id="2147483927" r:id="rId11"/>
    <p:sldLayoutId id="2147483928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9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0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2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3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4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5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6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7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4.xml"/><Relationship Id="rId1" Type="http://schemas.openxmlformats.org/officeDocument/2006/relationships/audio" Target="../media/audio18.wav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9.wav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20.wav"/><Relationship Id="rId4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1.wav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2.wav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2.xml"/><Relationship Id="rId1" Type="http://schemas.openxmlformats.org/officeDocument/2006/relationships/audio" Target="../media/audio23.wav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2.xml"/><Relationship Id="rId1" Type="http://schemas.openxmlformats.org/officeDocument/2006/relationships/audio" Target="../media/audio24.wav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2.xml"/><Relationship Id="rId1" Type="http://schemas.openxmlformats.org/officeDocument/2006/relationships/audio" Target="../media/audio25.wav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4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5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6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7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8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1093788"/>
            <a:ext cx="8675688" cy="2840037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 dirty="0" smtClean="0"/>
              <a:t/>
            </a:r>
            <a:br>
              <a:rPr lang="en-US" sz="4000" dirty="0" smtClean="0"/>
            </a:br>
            <a:r>
              <a:rPr lang="en-US" sz="4000" dirty="0" smtClean="0"/>
              <a:t/>
            </a:r>
            <a:br>
              <a:rPr lang="en-US" sz="4000" dirty="0" smtClean="0"/>
            </a:br>
            <a:r>
              <a:rPr lang="sr-Cyrl-RS" sz="4000" dirty="0" smtClean="0"/>
              <a:t> Општи аспекти развоја менаџмента и здравственог</a:t>
            </a:r>
            <a:r>
              <a:rPr lang="en-US" sz="4000" dirty="0" smtClean="0"/>
              <a:t> </a:t>
            </a:r>
            <a:r>
              <a:rPr lang="sr-Cyrl-RS" sz="4000" dirty="0" smtClean="0"/>
              <a:t>менаџмента </a:t>
            </a:r>
            <a:r>
              <a:rPr lang="en-US" sz="4000" dirty="0" smtClean="0"/>
              <a:t/>
            </a:r>
            <a:br>
              <a:rPr lang="en-US" sz="4000" dirty="0" smtClean="0"/>
            </a:br>
            <a:r>
              <a:rPr lang="en-US" sz="4000" dirty="0" smtClean="0"/>
              <a:t/>
            </a:r>
            <a:br>
              <a:rPr lang="en-US" sz="4000" dirty="0" smtClean="0"/>
            </a:b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~PP3183.WAV">
            <a:hlinkClick r:id="" action="ppaction://media"/>
          </p:cNvPr>
          <p:cNvPicPr>
            <a:picLocks noRot="1" noChangeAspect="1"/>
          </p:cNvPicPr>
          <p:nvPr>
            <a:wavAudioFile r:embed="rId1" name="~PP3183.WAV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32825" y="63468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25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/>
              <a:t>Школа науке менаџмента</a:t>
            </a:r>
          </a:p>
        </p:txBody>
      </p:sp>
      <p:sp>
        <p:nvSpPr>
          <p:cNvPr id="12291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Мултидисциплинарни тимови</a:t>
            </a:r>
          </a:p>
          <a:p>
            <a:pPr eaLnBrk="1" hangingPunct="1"/>
            <a:endParaRPr lang="en-US" smtClean="0"/>
          </a:p>
          <a:p>
            <a:pPr eaLnBrk="1" hangingPunct="1"/>
            <a:r>
              <a:rPr lang="en-US" smtClean="0"/>
              <a:t>Доприноси и огранучења науке менаџмента</a:t>
            </a:r>
          </a:p>
          <a:p>
            <a:pPr eaLnBrk="1" hangingPunct="1"/>
            <a:endParaRPr lang="en-US" smtClean="0"/>
          </a:p>
          <a:p>
            <a:pPr eaLnBrk="1" hangingPunct="1"/>
            <a:endParaRPr lang="en-US" smtClean="0"/>
          </a:p>
          <a:p>
            <a:pPr eaLnBrk="1" hangingPunct="1"/>
            <a:r>
              <a:rPr lang="en-US" smtClean="0"/>
              <a:t>Даљи развој теорије менаџмента</a:t>
            </a:r>
          </a:p>
        </p:txBody>
      </p:sp>
      <p:pic>
        <p:nvPicPr>
          <p:cNvPr id="5" name="~PP518.WAV">
            <a:hlinkClick r:id="" action="ppaction://media"/>
          </p:cNvPr>
          <p:cNvPicPr>
            <a:picLocks noRot="1" noChangeAspect="1"/>
          </p:cNvPicPr>
          <p:nvPr>
            <a:wavAudioFile r:embed="rId1" name="~PP518.WAV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32825" y="63468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6016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27088" y="188913"/>
            <a:ext cx="8316912" cy="750887"/>
          </a:xfrm>
        </p:spPr>
        <p:txBody>
          <a:bodyPr anchor="b"/>
          <a:lstStyle/>
          <a:p>
            <a:pPr eaLnBrk="1" hangingPunct="1"/>
            <a:r>
              <a:rPr lang="en-US" sz="3200" smtClean="0"/>
              <a:t>Здравствени менаџмент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790575" y="1643063"/>
            <a:ext cx="8353425" cy="4403725"/>
          </a:xfrm>
        </p:spPr>
        <p:txBody>
          <a:bodyPr/>
          <a:lstStyle/>
          <a:p>
            <a:pPr eaLnBrk="1" hangingPunct="1"/>
            <a:r>
              <a:rPr lang="en-US" sz="2400" smtClean="0">
                <a:cs typeface="Calibri" pitchFamily="34" charset="0"/>
              </a:rPr>
              <a:t>Здравствени</a:t>
            </a:r>
            <a:r>
              <a:rPr lang="sr-Latn-CS" sz="2400" smtClean="0">
                <a:cs typeface="Calibri" pitchFamily="34" charset="0"/>
              </a:rPr>
              <a:t> </a:t>
            </a:r>
            <a:r>
              <a:rPr lang="en-US" sz="2400" smtClean="0">
                <a:cs typeface="Calibri" pitchFamily="34" charset="0"/>
              </a:rPr>
              <a:t>менаџмент</a:t>
            </a:r>
            <a:r>
              <a:rPr lang="sr-Latn-CS" sz="2400" smtClean="0">
                <a:cs typeface="Calibri" pitchFamily="34" charset="0"/>
              </a:rPr>
              <a:t> </a:t>
            </a:r>
            <a:r>
              <a:rPr lang="en-US" sz="2400" smtClean="0">
                <a:cs typeface="Calibri" pitchFamily="34" charset="0"/>
              </a:rPr>
              <a:t>је</a:t>
            </a:r>
            <a:r>
              <a:rPr lang="sr-Latn-CS" sz="2400" smtClean="0">
                <a:cs typeface="Calibri" pitchFamily="34" charset="0"/>
              </a:rPr>
              <a:t> </a:t>
            </a:r>
            <a:r>
              <a:rPr lang="en-US" sz="2400" smtClean="0">
                <a:cs typeface="Calibri" pitchFamily="34" charset="0"/>
              </a:rPr>
              <a:t>у</a:t>
            </a:r>
            <a:r>
              <a:rPr lang="sr-Latn-CS" sz="2400" smtClean="0">
                <a:cs typeface="Calibri" pitchFamily="34" charset="0"/>
              </a:rPr>
              <a:t> </a:t>
            </a:r>
            <a:r>
              <a:rPr lang="en-US" sz="2400" smtClean="0">
                <a:cs typeface="Calibri" pitchFamily="34" charset="0"/>
              </a:rPr>
              <a:t>основи</a:t>
            </a:r>
            <a:r>
              <a:rPr lang="sr-Latn-CS" sz="2400" smtClean="0">
                <a:cs typeface="Calibri" pitchFamily="34" charset="0"/>
              </a:rPr>
              <a:t> </a:t>
            </a:r>
            <a:r>
              <a:rPr lang="en-US" sz="2400" smtClean="0">
                <a:cs typeface="Calibri" pitchFamily="34" charset="0"/>
              </a:rPr>
              <a:t>нови</a:t>
            </a:r>
            <a:r>
              <a:rPr lang="sr-Latn-CS" sz="2400" smtClean="0">
                <a:cs typeface="Calibri" pitchFamily="34" charset="0"/>
              </a:rPr>
              <a:t> </a:t>
            </a:r>
            <a:r>
              <a:rPr lang="en-US" sz="2400" smtClean="0">
                <a:cs typeface="Calibri" pitchFamily="34" charset="0"/>
              </a:rPr>
              <a:t>организован</a:t>
            </a:r>
            <a:r>
              <a:rPr lang="sr-Latn-CS" sz="2400" smtClean="0">
                <a:cs typeface="Calibri" pitchFamily="34" charset="0"/>
              </a:rPr>
              <a:t> </a:t>
            </a:r>
            <a:r>
              <a:rPr lang="en-US" sz="2400" smtClean="0">
                <a:cs typeface="Calibri" pitchFamily="34" charset="0"/>
              </a:rPr>
              <a:t>и</a:t>
            </a:r>
            <a:r>
              <a:rPr lang="sr-Latn-CS" sz="2400" smtClean="0">
                <a:cs typeface="Calibri" pitchFamily="34" charset="0"/>
              </a:rPr>
              <a:t> </a:t>
            </a:r>
            <a:r>
              <a:rPr lang="en-US" sz="2400" smtClean="0">
                <a:cs typeface="Calibri" pitchFamily="34" charset="0"/>
              </a:rPr>
              <a:t>развијен</a:t>
            </a:r>
            <a:r>
              <a:rPr lang="sr-Latn-CS" sz="2400" smtClean="0">
                <a:cs typeface="Calibri" pitchFamily="34" charset="0"/>
              </a:rPr>
              <a:t> </a:t>
            </a:r>
            <a:r>
              <a:rPr lang="en-US" sz="2400" smtClean="0">
                <a:cs typeface="Calibri" pitchFamily="34" charset="0"/>
              </a:rPr>
              <a:t>систем</a:t>
            </a:r>
            <a:r>
              <a:rPr lang="sr-Latn-CS" sz="2400" smtClean="0">
                <a:cs typeface="Calibri" pitchFamily="34" charset="0"/>
              </a:rPr>
              <a:t> </a:t>
            </a:r>
            <a:r>
              <a:rPr lang="en-US" sz="2400" smtClean="0">
                <a:cs typeface="Calibri" pitchFamily="34" charset="0"/>
              </a:rPr>
              <a:t>договорених</a:t>
            </a:r>
            <a:r>
              <a:rPr lang="sr-Latn-CS" sz="2400" smtClean="0">
                <a:cs typeface="Calibri" pitchFamily="34" charset="0"/>
              </a:rPr>
              <a:t> </a:t>
            </a:r>
            <a:r>
              <a:rPr lang="en-US" sz="2400" smtClean="0">
                <a:cs typeface="Calibri" pitchFamily="34" charset="0"/>
              </a:rPr>
              <a:t>правила</a:t>
            </a:r>
            <a:r>
              <a:rPr lang="sr-Latn-CS" sz="2400" smtClean="0">
                <a:cs typeface="Calibri" pitchFamily="34" charset="0"/>
              </a:rPr>
              <a:t>, </a:t>
            </a:r>
            <a:r>
              <a:rPr lang="en-US" sz="2400" smtClean="0">
                <a:cs typeface="Calibri" pitchFamily="34" charset="0"/>
              </a:rPr>
              <a:t>функција</a:t>
            </a:r>
            <a:r>
              <a:rPr lang="sr-Latn-CS" sz="2400" smtClean="0">
                <a:cs typeface="Calibri" pitchFamily="34" charset="0"/>
              </a:rPr>
              <a:t> </a:t>
            </a:r>
            <a:r>
              <a:rPr lang="en-US" sz="2400" smtClean="0">
                <a:cs typeface="Calibri" pitchFamily="34" charset="0"/>
              </a:rPr>
              <a:t>и</a:t>
            </a:r>
            <a:r>
              <a:rPr lang="sr-Latn-CS" sz="2400" smtClean="0">
                <a:cs typeface="Calibri" pitchFamily="34" charset="0"/>
              </a:rPr>
              <a:t> </a:t>
            </a:r>
            <a:r>
              <a:rPr lang="en-US" sz="2400" smtClean="0">
                <a:cs typeface="Calibri" pitchFamily="34" charset="0"/>
              </a:rPr>
              <a:t>задатака</a:t>
            </a:r>
            <a:r>
              <a:rPr lang="sr-Latn-CS" sz="2400" smtClean="0">
                <a:cs typeface="Calibri" pitchFamily="34" charset="0"/>
              </a:rPr>
              <a:t> </a:t>
            </a:r>
            <a:r>
              <a:rPr lang="en-US" sz="2400" smtClean="0">
                <a:cs typeface="Calibri" pitchFamily="34" charset="0"/>
              </a:rPr>
              <a:t>које</a:t>
            </a:r>
            <a:r>
              <a:rPr lang="sr-Latn-CS" sz="2400" smtClean="0">
                <a:cs typeface="Calibri" pitchFamily="34" charset="0"/>
              </a:rPr>
              <a:t> </a:t>
            </a:r>
            <a:r>
              <a:rPr lang="en-US" sz="2400" smtClean="0">
                <a:cs typeface="Calibri" pitchFamily="34" charset="0"/>
              </a:rPr>
              <a:t>спроводе</a:t>
            </a:r>
            <a:r>
              <a:rPr lang="sr-Latn-CS" sz="2400" smtClean="0">
                <a:cs typeface="Calibri" pitchFamily="34" charset="0"/>
              </a:rPr>
              <a:t> </a:t>
            </a:r>
            <a:r>
              <a:rPr lang="en-US" sz="2400" smtClean="0">
                <a:cs typeface="Calibri" pitchFamily="34" charset="0"/>
              </a:rPr>
              <a:t>одговорни</a:t>
            </a:r>
            <a:r>
              <a:rPr lang="sr-Latn-CS" sz="2400" smtClean="0">
                <a:cs typeface="Calibri" pitchFamily="34" charset="0"/>
              </a:rPr>
              <a:t> </a:t>
            </a:r>
            <a:r>
              <a:rPr lang="en-US" sz="2400" smtClean="0">
                <a:cs typeface="Calibri" pitchFamily="34" charset="0"/>
              </a:rPr>
              <a:t>и</a:t>
            </a:r>
            <a:r>
              <a:rPr lang="sr-Latn-CS" sz="2400" smtClean="0">
                <a:cs typeface="Calibri" pitchFamily="34" charset="0"/>
              </a:rPr>
              <a:t> </a:t>
            </a:r>
            <a:r>
              <a:rPr lang="en-US" sz="2400" smtClean="0">
                <a:cs typeface="Calibri" pitchFamily="34" charset="0"/>
              </a:rPr>
              <a:t>одређени</a:t>
            </a:r>
            <a:r>
              <a:rPr lang="sr-Latn-CS" sz="2400" smtClean="0">
                <a:cs typeface="Calibri" pitchFamily="34" charset="0"/>
              </a:rPr>
              <a:t> </a:t>
            </a:r>
            <a:r>
              <a:rPr lang="en-US" sz="2400" smtClean="0">
                <a:cs typeface="Calibri" pitchFamily="34" charset="0"/>
              </a:rPr>
              <a:t>појединци</a:t>
            </a:r>
            <a:r>
              <a:rPr lang="sr-Latn-CS" sz="2400" smtClean="0">
                <a:cs typeface="Calibri" pitchFamily="34" charset="0"/>
              </a:rPr>
              <a:t> </a:t>
            </a:r>
            <a:r>
              <a:rPr lang="en-US" sz="2400" smtClean="0">
                <a:cs typeface="Calibri" pitchFamily="34" charset="0"/>
              </a:rPr>
              <a:t>на</a:t>
            </a:r>
            <a:r>
              <a:rPr lang="sr-Latn-CS" sz="2400" smtClean="0">
                <a:cs typeface="Calibri" pitchFamily="34" charset="0"/>
              </a:rPr>
              <a:t> </a:t>
            </a:r>
            <a:r>
              <a:rPr lang="en-US" sz="2400" smtClean="0">
                <a:cs typeface="Calibri" pitchFamily="34" charset="0"/>
              </a:rPr>
              <a:t>различитим</a:t>
            </a:r>
            <a:r>
              <a:rPr lang="sr-Latn-CS" sz="2400" smtClean="0">
                <a:cs typeface="Calibri" pitchFamily="34" charset="0"/>
              </a:rPr>
              <a:t> </a:t>
            </a:r>
            <a:r>
              <a:rPr lang="en-US" sz="2400" smtClean="0">
                <a:cs typeface="Calibri" pitchFamily="34" charset="0"/>
              </a:rPr>
              <a:t>нивоима</a:t>
            </a:r>
            <a:r>
              <a:rPr lang="sr-Latn-CS" sz="2400" smtClean="0">
                <a:cs typeface="Calibri" pitchFamily="34" charset="0"/>
              </a:rPr>
              <a:t> </a:t>
            </a:r>
            <a:r>
              <a:rPr lang="en-US" sz="2400" smtClean="0">
                <a:cs typeface="Calibri" pitchFamily="34" charset="0"/>
              </a:rPr>
              <a:t>здравствене</a:t>
            </a:r>
            <a:r>
              <a:rPr lang="sr-Latn-CS" sz="2400" smtClean="0">
                <a:cs typeface="Calibri" pitchFamily="34" charset="0"/>
              </a:rPr>
              <a:t> </a:t>
            </a:r>
            <a:r>
              <a:rPr lang="en-US" sz="2400" smtClean="0">
                <a:cs typeface="Calibri" pitchFamily="34" charset="0"/>
              </a:rPr>
              <a:t>заштите</a:t>
            </a:r>
            <a:r>
              <a:rPr lang="sr-Latn-CS" sz="2400" smtClean="0">
                <a:cs typeface="Calibri" pitchFamily="34" charset="0"/>
              </a:rPr>
              <a:t>, </a:t>
            </a:r>
            <a:r>
              <a:rPr lang="en-US" sz="2400" smtClean="0">
                <a:cs typeface="Calibri" pitchFamily="34" charset="0"/>
              </a:rPr>
              <a:t>у</a:t>
            </a:r>
            <a:r>
              <a:rPr lang="sr-Latn-CS" sz="2400" smtClean="0">
                <a:cs typeface="Calibri" pitchFamily="34" charset="0"/>
              </a:rPr>
              <a:t> </a:t>
            </a:r>
            <a:r>
              <a:rPr lang="en-US" sz="2400" smtClean="0">
                <a:cs typeface="Calibri" pitchFamily="34" charset="0"/>
              </a:rPr>
              <a:t>циљу</a:t>
            </a:r>
            <a:r>
              <a:rPr lang="sr-Latn-CS" sz="2400" smtClean="0">
                <a:cs typeface="Calibri" pitchFamily="34" charset="0"/>
              </a:rPr>
              <a:t> </a:t>
            </a:r>
            <a:r>
              <a:rPr lang="en-US" sz="2400" smtClean="0">
                <a:cs typeface="Calibri" pitchFamily="34" charset="0"/>
              </a:rPr>
              <a:t>побољшања</a:t>
            </a:r>
            <a:r>
              <a:rPr lang="sr-Latn-CS" sz="2400" smtClean="0">
                <a:cs typeface="Calibri" pitchFamily="34" charset="0"/>
              </a:rPr>
              <a:t> </a:t>
            </a:r>
            <a:r>
              <a:rPr lang="en-US" sz="2400" smtClean="0">
                <a:cs typeface="Calibri" pitchFamily="34" charset="0"/>
              </a:rPr>
              <a:t>здравља</a:t>
            </a:r>
            <a:r>
              <a:rPr lang="sr-Latn-CS" sz="2400" u="sng" smtClean="0">
                <a:cs typeface="Calibri" pitchFamily="34" charset="0"/>
              </a:rPr>
              <a:t> </a:t>
            </a:r>
            <a:r>
              <a:rPr lang="en-US" sz="2400" smtClean="0">
                <a:cs typeface="Calibri" pitchFamily="34" charset="0"/>
              </a:rPr>
              <a:t>народа</a:t>
            </a:r>
            <a:r>
              <a:rPr lang="sr-Latn-CS" sz="2400" smtClean="0">
                <a:cs typeface="Calibri" pitchFamily="34" charset="0"/>
              </a:rPr>
              <a:t>.</a:t>
            </a:r>
          </a:p>
          <a:p>
            <a:pPr eaLnBrk="1" hangingPunct="1"/>
            <a:r>
              <a:rPr lang="en-US" sz="2400" smtClean="0">
                <a:cs typeface="Calibri" pitchFamily="34" charset="0"/>
              </a:rPr>
              <a:t>Према</a:t>
            </a:r>
            <a:r>
              <a:rPr lang="sr-Latn-CS" sz="2400" smtClean="0">
                <a:cs typeface="Calibri" pitchFamily="34" charset="0"/>
              </a:rPr>
              <a:t> </a:t>
            </a:r>
            <a:r>
              <a:rPr lang="en-US" sz="2400" smtClean="0">
                <a:cs typeface="Calibri" pitchFamily="34" charset="0"/>
              </a:rPr>
              <a:t>томе</a:t>
            </a:r>
            <a:r>
              <a:rPr lang="sr-Latn-CS" sz="2400" smtClean="0">
                <a:cs typeface="Calibri" pitchFamily="34" charset="0"/>
              </a:rPr>
              <a:t> </a:t>
            </a:r>
            <a:r>
              <a:rPr lang="en-US" sz="2400" smtClean="0">
                <a:cs typeface="Calibri" pitchFamily="34" charset="0"/>
              </a:rPr>
              <a:t>он</a:t>
            </a:r>
            <a:r>
              <a:rPr lang="sr-Latn-CS" sz="2400" smtClean="0">
                <a:cs typeface="Calibri" pitchFamily="34" charset="0"/>
              </a:rPr>
              <a:t> </a:t>
            </a:r>
            <a:r>
              <a:rPr lang="en-US" sz="2400" smtClean="0">
                <a:cs typeface="Calibri" pitchFamily="34" charset="0"/>
              </a:rPr>
              <a:t>има</a:t>
            </a:r>
            <a:r>
              <a:rPr lang="sr-Latn-CS" sz="2400" smtClean="0">
                <a:cs typeface="Calibri" pitchFamily="34" charset="0"/>
              </a:rPr>
              <a:t> </a:t>
            </a:r>
            <a:r>
              <a:rPr lang="en-US" sz="2400" smtClean="0">
                <a:cs typeface="Calibri" pitchFamily="34" charset="0"/>
              </a:rPr>
              <a:t>врло</a:t>
            </a:r>
            <a:r>
              <a:rPr lang="sr-Latn-CS" sz="2400" smtClean="0">
                <a:cs typeface="Calibri" pitchFamily="34" charset="0"/>
              </a:rPr>
              <a:t> </a:t>
            </a:r>
            <a:r>
              <a:rPr lang="en-US" sz="2400" smtClean="0">
                <a:cs typeface="Calibri" pitchFamily="34" charset="0"/>
              </a:rPr>
              <a:t>одређену</a:t>
            </a:r>
            <a:r>
              <a:rPr lang="sr-Latn-CS" sz="2400" smtClean="0">
                <a:cs typeface="Calibri" pitchFamily="34" charset="0"/>
              </a:rPr>
              <a:t> </a:t>
            </a:r>
            <a:r>
              <a:rPr lang="en-US" sz="2400" smtClean="0">
                <a:cs typeface="Calibri" pitchFamily="34" charset="0"/>
              </a:rPr>
              <a:t>и</a:t>
            </a:r>
            <a:r>
              <a:rPr lang="sr-Latn-CS" sz="2400" smtClean="0">
                <a:cs typeface="Calibri" pitchFamily="34" charset="0"/>
              </a:rPr>
              <a:t> </a:t>
            </a:r>
            <a:r>
              <a:rPr lang="en-US" sz="2400" smtClean="0">
                <a:cs typeface="Calibri" pitchFamily="34" charset="0"/>
              </a:rPr>
              <a:t>комплексну</a:t>
            </a:r>
            <a:r>
              <a:rPr lang="sr-Latn-CS" sz="2400" smtClean="0">
                <a:cs typeface="Calibri" pitchFamily="34" charset="0"/>
              </a:rPr>
              <a:t> </a:t>
            </a:r>
            <a:r>
              <a:rPr lang="en-US" sz="2400" smtClean="0">
                <a:cs typeface="Calibri" pitchFamily="34" charset="0"/>
              </a:rPr>
              <a:t>одговорност</a:t>
            </a:r>
            <a:r>
              <a:rPr lang="sr-Latn-CS" sz="2400" smtClean="0">
                <a:cs typeface="Calibri" pitchFamily="34" charset="0"/>
              </a:rPr>
              <a:t> </a:t>
            </a:r>
            <a:r>
              <a:rPr lang="en-US" sz="2400" smtClean="0">
                <a:cs typeface="Calibri" pitchFamily="34" charset="0"/>
              </a:rPr>
              <a:t>за</a:t>
            </a:r>
            <a:r>
              <a:rPr lang="sr-Latn-CS" sz="2400" smtClean="0">
                <a:cs typeface="Calibri" pitchFamily="34" charset="0"/>
              </a:rPr>
              <a:t> </a:t>
            </a:r>
            <a:r>
              <a:rPr lang="en-US" sz="2400" smtClean="0">
                <a:cs typeface="Calibri" pitchFamily="34" charset="0"/>
              </a:rPr>
              <a:t>добро</a:t>
            </a:r>
            <a:r>
              <a:rPr lang="sr-Latn-CS" sz="2400" smtClean="0">
                <a:cs typeface="Calibri" pitchFamily="34" charset="0"/>
              </a:rPr>
              <a:t> </a:t>
            </a:r>
            <a:r>
              <a:rPr lang="en-US" sz="2400" smtClean="0">
                <a:cs typeface="Calibri" pitchFamily="34" charset="0"/>
              </a:rPr>
              <a:t>функционисање</a:t>
            </a:r>
            <a:r>
              <a:rPr lang="sr-Latn-CS" sz="2400" smtClean="0">
                <a:cs typeface="Calibri" pitchFamily="34" charset="0"/>
              </a:rPr>
              <a:t> </a:t>
            </a:r>
            <a:r>
              <a:rPr lang="en-US" sz="2400" smtClean="0">
                <a:cs typeface="Calibri" pitchFamily="34" charset="0"/>
              </a:rPr>
              <a:t>здравственог</a:t>
            </a:r>
            <a:r>
              <a:rPr lang="sr-Latn-CS" sz="2400" smtClean="0">
                <a:cs typeface="Calibri" pitchFamily="34" charset="0"/>
              </a:rPr>
              <a:t> </a:t>
            </a:r>
            <a:r>
              <a:rPr lang="en-US" sz="2400" smtClean="0">
                <a:cs typeface="Calibri" pitchFamily="34" charset="0"/>
              </a:rPr>
              <a:t>система</a:t>
            </a:r>
            <a:r>
              <a:rPr lang="sr-Latn-CS" sz="2400" smtClean="0">
                <a:cs typeface="Calibri" pitchFamily="34" charset="0"/>
              </a:rPr>
              <a:t> </a:t>
            </a:r>
            <a:r>
              <a:rPr lang="en-US" sz="2400" smtClean="0">
                <a:cs typeface="Calibri" pitchFamily="34" charset="0"/>
              </a:rPr>
              <a:t>и</a:t>
            </a:r>
            <a:r>
              <a:rPr lang="sr-Latn-CS" sz="2400" smtClean="0">
                <a:cs typeface="Calibri" pitchFamily="34" charset="0"/>
              </a:rPr>
              <a:t> </a:t>
            </a:r>
            <a:r>
              <a:rPr lang="en-US" sz="2400" smtClean="0">
                <a:cs typeface="Calibri" pitchFamily="34" charset="0"/>
              </a:rPr>
              <a:t>његових</a:t>
            </a:r>
            <a:r>
              <a:rPr lang="sr-Latn-CS" sz="2400" smtClean="0">
                <a:cs typeface="Calibri" pitchFamily="34" charset="0"/>
              </a:rPr>
              <a:t> </a:t>
            </a:r>
            <a:r>
              <a:rPr lang="en-US" sz="2400" smtClean="0">
                <a:cs typeface="Calibri" pitchFamily="34" charset="0"/>
              </a:rPr>
              <a:t>делова</a:t>
            </a:r>
            <a:r>
              <a:rPr lang="sr-Latn-CS" sz="2400" smtClean="0">
                <a:cs typeface="Calibri" pitchFamily="34" charset="0"/>
              </a:rPr>
              <a:t> (</a:t>
            </a:r>
            <a:r>
              <a:rPr lang="en-US" sz="2400" smtClean="0">
                <a:cs typeface="Calibri" pitchFamily="34" charset="0"/>
              </a:rPr>
              <a:t>установа</a:t>
            </a:r>
            <a:r>
              <a:rPr lang="sr-Latn-CS" sz="2400" smtClean="0">
                <a:cs typeface="Calibri" pitchFamily="34" charset="0"/>
              </a:rPr>
              <a:t>, </a:t>
            </a:r>
            <a:r>
              <a:rPr lang="en-US" sz="2400" smtClean="0">
                <a:cs typeface="Calibri" pitchFamily="34" charset="0"/>
              </a:rPr>
              <a:t>служби</a:t>
            </a:r>
            <a:r>
              <a:rPr lang="sr-Latn-CS" sz="2400" smtClean="0">
                <a:cs typeface="Calibri" pitchFamily="34" charset="0"/>
              </a:rPr>
              <a:t>,</a:t>
            </a:r>
            <a:r>
              <a:rPr lang="en-US" sz="2400" smtClean="0">
                <a:cs typeface="Calibri" pitchFamily="34" charset="0"/>
              </a:rPr>
              <a:t>програма</a:t>
            </a:r>
            <a:r>
              <a:rPr lang="sr-Latn-CS" sz="2400" smtClean="0">
                <a:cs typeface="Calibri" pitchFamily="34" charset="0"/>
              </a:rPr>
              <a:t>, </a:t>
            </a:r>
            <a:r>
              <a:rPr lang="en-US" sz="2400" smtClean="0">
                <a:cs typeface="Calibri" pitchFamily="34" charset="0"/>
              </a:rPr>
              <a:t>пројеката</a:t>
            </a:r>
            <a:r>
              <a:rPr lang="sr-Latn-CS" sz="2400" smtClean="0">
                <a:cs typeface="Calibri" pitchFamily="34" charset="0"/>
              </a:rPr>
              <a:t>, </a:t>
            </a:r>
            <a:r>
              <a:rPr lang="en-US" sz="2400" smtClean="0">
                <a:cs typeface="Calibri" pitchFamily="34" charset="0"/>
              </a:rPr>
              <a:t>тимова</a:t>
            </a:r>
            <a:r>
              <a:rPr lang="sr-Latn-CS" sz="2400" smtClean="0">
                <a:cs typeface="Calibri" pitchFamily="34" charset="0"/>
              </a:rPr>
              <a:t>)</a:t>
            </a:r>
          </a:p>
          <a:p>
            <a:pPr eaLnBrk="1" hangingPunct="1">
              <a:buFont typeface="Wingdings" pitchFamily="2" charset="2"/>
              <a:buNone/>
            </a:pPr>
            <a:endParaRPr lang="en-US" smtClean="0"/>
          </a:p>
        </p:txBody>
      </p:sp>
      <p:pic>
        <p:nvPicPr>
          <p:cNvPr id="4" name="~PP2154.WAV">
            <a:hlinkClick r:id="" action="ppaction://media"/>
          </p:cNvPr>
          <p:cNvPicPr>
            <a:picLocks noRot="1" noChangeAspect="1"/>
          </p:cNvPicPr>
          <p:nvPr>
            <a:wavAudioFile r:embed="rId1" name="~PP2154.WAV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32825" y="63468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828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10000"/>
          </a:bodyPr>
          <a:lstStyle/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sr-Cyrl-RS" sz="2600" dirty="0" smtClean="0">
                <a:cs typeface="Calibri" pitchFamily="34" charset="0"/>
              </a:rPr>
              <a:t>Здравствени</a:t>
            </a:r>
            <a:r>
              <a:rPr lang="en-US" sz="2600" dirty="0" smtClean="0">
                <a:cs typeface="Calibri" pitchFamily="34" charset="0"/>
              </a:rPr>
              <a:t> </a:t>
            </a:r>
            <a:r>
              <a:rPr lang="sr-Cyrl-RS" sz="2600" dirty="0" smtClean="0">
                <a:cs typeface="Calibri" pitchFamily="34" charset="0"/>
              </a:rPr>
              <a:t>менаџмент</a:t>
            </a:r>
            <a:r>
              <a:rPr lang="en-US" sz="2600" dirty="0" smtClean="0">
                <a:cs typeface="Calibri" pitchFamily="34" charset="0"/>
              </a:rPr>
              <a:t>, </a:t>
            </a:r>
            <a:r>
              <a:rPr lang="sr-Cyrl-RS" sz="2600" dirty="0" smtClean="0">
                <a:cs typeface="Calibri" pitchFamily="34" charset="0"/>
              </a:rPr>
              <a:t>односно</a:t>
            </a:r>
            <a:r>
              <a:rPr lang="en-US" sz="2600" dirty="0" smtClean="0">
                <a:cs typeface="Calibri" pitchFamily="34" charset="0"/>
              </a:rPr>
              <a:t> </a:t>
            </a:r>
            <a:r>
              <a:rPr lang="sr-Cyrl-RS" sz="2600" dirty="0" smtClean="0">
                <a:cs typeface="Calibri" pitchFamily="34" charset="0"/>
              </a:rPr>
              <a:t>менаџмент</a:t>
            </a:r>
            <a:r>
              <a:rPr lang="en-US" sz="2600" dirty="0" smtClean="0">
                <a:cs typeface="Calibri" pitchFamily="34" charset="0"/>
              </a:rPr>
              <a:t> </a:t>
            </a:r>
            <a:r>
              <a:rPr lang="sr-Cyrl-RS" sz="2600" dirty="0" smtClean="0">
                <a:cs typeface="Calibri" pitchFamily="34" charset="0"/>
              </a:rPr>
              <a:t>здравственог</a:t>
            </a:r>
            <a:r>
              <a:rPr lang="en-US" sz="2600" dirty="0" smtClean="0">
                <a:cs typeface="Calibri" pitchFamily="34" charset="0"/>
              </a:rPr>
              <a:t> </a:t>
            </a:r>
            <a:r>
              <a:rPr lang="sr-Cyrl-RS" sz="2600" dirty="0" smtClean="0">
                <a:cs typeface="Calibri" pitchFamily="34" charset="0"/>
              </a:rPr>
              <a:t>система</a:t>
            </a:r>
            <a:r>
              <a:rPr lang="en-US" sz="2600" dirty="0" smtClean="0">
                <a:cs typeface="Calibri" pitchFamily="34" charset="0"/>
              </a:rPr>
              <a:t> </a:t>
            </a:r>
            <a:r>
              <a:rPr lang="sr-Cyrl-RS" sz="2600" dirty="0" smtClean="0">
                <a:cs typeface="Calibri" pitchFamily="34" charset="0"/>
              </a:rPr>
              <a:t>и</a:t>
            </a:r>
            <a:r>
              <a:rPr lang="en-US" sz="2600" dirty="0" smtClean="0">
                <a:cs typeface="Calibri" pitchFamily="34" charset="0"/>
              </a:rPr>
              <a:t> </a:t>
            </a:r>
            <a:r>
              <a:rPr lang="sr-Cyrl-RS" sz="2600" dirty="0" smtClean="0">
                <a:cs typeface="Calibri" pitchFamily="34" charset="0"/>
              </a:rPr>
              <a:t>здравствених</a:t>
            </a:r>
            <a:r>
              <a:rPr lang="en-US" sz="2600" dirty="0" smtClean="0">
                <a:cs typeface="Calibri" pitchFamily="34" charset="0"/>
              </a:rPr>
              <a:t/>
            </a:r>
            <a:br>
              <a:rPr lang="en-US" sz="2600" dirty="0" smtClean="0">
                <a:cs typeface="Calibri" pitchFamily="34" charset="0"/>
              </a:rPr>
            </a:br>
            <a:r>
              <a:rPr lang="sr-Cyrl-RS" sz="2600" dirty="0" smtClean="0">
                <a:cs typeface="Calibri" pitchFamily="34" charset="0"/>
              </a:rPr>
              <a:t>установа</a:t>
            </a:r>
            <a:r>
              <a:rPr lang="en-US" sz="2600" dirty="0" smtClean="0">
                <a:cs typeface="Calibri" pitchFamily="34" charset="0"/>
              </a:rPr>
              <a:t> </a:t>
            </a:r>
            <a:r>
              <a:rPr lang="sr-Cyrl-RS" sz="2600" dirty="0" smtClean="0">
                <a:cs typeface="Calibri" pitchFamily="34" charset="0"/>
              </a:rPr>
              <a:t>није</a:t>
            </a:r>
            <a:r>
              <a:rPr lang="en-US" sz="2600" dirty="0" smtClean="0">
                <a:cs typeface="Calibri" pitchFamily="34" charset="0"/>
              </a:rPr>
              <a:t> </a:t>
            </a:r>
            <a:r>
              <a:rPr lang="sr-Cyrl-RS" sz="2600" dirty="0" smtClean="0">
                <a:cs typeface="Calibri" pitchFamily="34" charset="0"/>
              </a:rPr>
              <a:t>у</a:t>
            </a:r>
            <a:r>
              <a:rPr lang="en-US" sz="2600" dirty="0" smtClean="0">
                <a:cs typeface="Calibri" pitchFamily="34" charset="0"/>
              </a:rPr>
              <a:t> </a:t>
            </a:r>
            <a:r>
              <a:rPr lang="sr-Cyrl-RS" sz="2600" dirty="0" smtClean="0">
                <a:cs typeface="Calibri" pitchFamily="34" charset="0"/>
              </a:rPr>
              <a:t>потпуности</a:t>
            </a:r>
            <a:r>
              <a:rPr lang="en-US" sz="2600" dirty="0" smtClean="0">
                <a:cs typeface="Calibri" pitchFamily="34" charset="0"/>
              </a:rPr>
              <a:t> </a:t>
            </a:r>
            <a:r>
              <a:rPr lang="sr-Cyrl-RS" sz="2600" dirty="0" smtClean="0">
                <a:cs typeface="Calibri" pitchFamily="34" charset="0"/>
              </a:rPr>
              <a:t>пратио</a:t>
            </a:r>
            <a:r>
              <a:rPr lang="en-US" sz="2600" dirty="0" smtClean="0">
                <a:cs typeface="Calibri" pitchFamily="34" charset="0"/>
              </a:rPr>
              <a:t> </a:t>
            </a:r>
            <a:r>
              <a:rPr lang="sr-Cyrl-RS" sz="2600" dirty="0" smtClean="0">
                <a:cs typeface="Calibri" pitchFamily="34" charset="0"/>
              </a:rPr>
              <a:t>нити</a:t>
            </a:r>
            <a:r>
              <a:rPr lang="en-US" sz="2600" dirty="0" smtClean="0">
                <a:cs typeface="Calibri" pitchFamily="34" charset="0"/>
              </a:rPr>
              <a:t> </a:t>
            </a:r>
            <a:r>
              <a:rPr lang="sr-Cyrl-RS" sz="2600" dirty="0" smtClean="0">
                <a:cs typeface="Calibri" pitchFamily="34" charset="0"/>
              </a:rPr>
              <a:t>прихватио</a:t>
            </a:r>
            <a:r>
              <a:rPr lang="en-US" sz="2600" dirty="0" smtClean="0">
                <a:cs typeface="Calibri" pitchFamily="34" charset="0"/>
              </a:rPr>
              <a:t> </a:t>
            </a:r>
            <a:r>
              <a:rPr lang="sr-Cyrl-RS" sz="2600" dirty="0" smtClean="0">
                <a:cs typeface="Calibri" pitchFamily="34" charset="0"/>
              </a:rPr>
              <a:t>све</a:t>
            </a:r>
            <a:r>
              <a:rPr lang="en-US" sz="2600" dirty="0" smtClean="0">
                <a:cs typeface="Calibri" pitchFamily="34" charset="0"/>
              </a:rPr>
              <a:t> </a:t>
            </a:r>
            <a:r>
              <a:rPr lang="sr-Cyrl-RS" sz="2600" dirty="0" smtClean="0">
                <a:cs typeface="Calibri" pitchFamily="34" charset="0"/>
              </a:rPr>
              <a:t>идеје</a:t>
            </a:r>
            <a:r>
              <a:rPr lang="en-US" sz="2600" dirty="0" smtClean="0">
                <a:cs typeface="Calibri" pitchFamily="34" charset="0"/>
              </a:rPr>
              <a:t>, </a:t>
            </a:r>
            <a:r>
              <a:rPr lang="sr-Cyrl-RS" sz="2600" dirty="0" smtClean="0">
                <a:cs typeface="Calibri" pitchFamily="34" charset="0"/>
              </a:rPr>
              <a:t>принципе</a:t>
            </a:r>
            <a:r>
              <a:rPr lang="en-US" sz="2600" dirty="0" smtClean="0">
                <a:cs typeface="Calibri" pitchFamily="34" charset="0"/>
              </a:rPr>
              <a:t> </a:t>
            </a:r>
            <a:r>
              <a:rPr lang="sr-Cyrl-RS" sz="2600" dirty="0" smtClean="0">
                <a:cs typeface="Calibri" pitchFamily="34" charset="0"/>
              </a:rPr>
              <a:t>и</a:t>
            </a:r>
            <a:r>
              <a:rPr lang="en-US" sz="2600" dirty="0" smtClean="0">
                <a:cs typeface="Calibri" pitchFamily="34" charset="0"/>
              </a:rPr>
              <a:t> </a:t>
            </a:r>
            <a:r>
              <a:rPr lang="sr-Cyrl-RS" sz="2600" dirty="0" smtClean="0">
                <a:cs typeface="Calibri" pitchFamily="34" charset="0"/>
              </a:rPr>
              <a:t>теорије</a:t>
            </a:r>
            <a:r>
              <a:rPr lang="en-US" sz="2600" dirty="0" smtClean="0">
                <a:cs typeface="Calibri" pitchFamily="34" charset="0"/>
              </a:rPr>
              <a:t> </a:t>
            </a:r>
            <a:r>
              <a:rPr lang="sr-Cyrl-RS" sz="2600" dirty="0" smtClean="0">
                <a:cs typeface="Calibri" pitchFamily="34" charset="0"/>
              </a:rPr>
              <a:t>које</a:t>
            </a:r>
            <a:r>
              <a:rPr lang="en-US" sz="2600" dirty="0" smtClean="0">
                <a:cs typeface="Calibri" pitchFamily="34" charset="0"/>
              </a:rPr>
              <a:t> </a:t>
            </a:r>
            <a:r>
              <a:rPr lang="sr-Cyrl-RS" sz="2600" dirty="0" smtClean="0">
                <a:cs typeface="Calibri" pitchFamily="34" charset="0"/>
              </a:rPr>
              <a:t>су</a:t>
            </a:r>
            <a:r>
              <a:rPr lang="en-US" sz="2600" dirty="0" smtClean="0">
                <a:cs typeface="Calibri" pitchFamily="34" charset="0"/>
              </a:rPr>
              <a:t> </a:t>
            </a:r>
            <a:r>
              <a:rPr lang="sr-Cyrl-RS" sz="2600" dirty="0" smtClean="0">
                <a:cs typeface="Calibri" pitchFamily="34" charset="0"/>
              </a:rPr>
              <a:t>се</a:t>
            </a:r>
            <a:r>
              <a:rPr lang="en-US" sz="2600" dirty="0" smtClean="0">
                <a:cs typeface="Calibri" pitchFamily="34" charset="0"/>
              </a:rPr>
              <a:t> </a:t>
            </a:r>
            <a:r>
              <a:rPr lang="sr-Cyrl-RS" sz="2600" dirty="0" smtClean="0">
                <a:cs typeface="Calibri" pitchFamily="34" charset="0"/>
              </a:rPr>
              <a:t>развијале</a:t>
            </a:r>
            <a:r>
              <a:rPr lang="en-US" sz="2600" dirty="0" smtClean="0">
                <a:cs typeface="Calibri" pitchFamily="34" charset="0"/>
              </a:rPr>
              <a:t> </a:t>
            </a:r>
            <a:r>
              <a:rPr lang="sr-Cyrl-RS" sz="2600" dirty="0" smtClean="0">
                <a:cs typeface="Calibri" pitchFamily="34" charset="0"/>
              </a:rPr>
              <a:t>током</a:t>
            </a:r>
            <a:r>
              <a:rPr lang="en-US" sz="2600" dirty="0" smtClean="0">
                <a:cs typeface="Calibri" pitchFamily="34" charset="0"/>
              </a:rPr>
              <a:t> XIX </a:t>
            </a:r>
            <a:r>
              <a:rPr lang="sr-Cyrl-RS" sz="2600" dirty="0" smtClean="0">
                <a:cs typeface="Calibri" pitchFamily="34" charset="0"/>
              </a:rPr>
              <a:t>и</a:t>
            </a:r>
            <a:r>
              <a:rPr lang="en-US" sz="2600" dirty="0" smtClean="0">
                <a:cs typeface="Calibri" pitchFamily="34" charset="0"/>
              </a:rPr>
              <a:t> XX </a:t>
            </a:r>
            <a:r>
              <a:rPr lang="sr-Cyrl-RS" sz="2600" dirty="0" smtClean="0">
                <a:cs typeface="Calibri" pitchFamily="34" charset="0"/>
              </a:rPr>
              <a:t>века</a:t>
            </a:r>
            <a:r>
              <a:rPr lang="en-US" sz="2600" dirty="0" smtClean="0">
                <a:cs typeface="Calibri" pitchFamily="34" charset="0"/>
              </a:rPr>
              <a:t>.</a:t>
            </a:r>
            <a:endParaRPr lang="sr-Latn-RS" sz="2600" dirty="0" smtClean="0">
              <a:cs typeface="Calibri" pitchFamily="34" charset="0"/>
            </a:endParaRP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en-US" sz="2600" dirty="0" smtClean="0">
                <a:cs typeface="Calibri" pitchFamily="34" charset="0"/>
              </a:rPr>
              <a:t/>
            </a:r>
            <a:br>
              <a:rPr lang="en-US" sz="2600" dirty="0" smtClean="0">
                <a:cs typeface="Calibri" pitchFamily="34" charset="0"/>
              </a:rPr>
            </a:br>
            <a:r>
              <a:rPr lang="sr-Cyrl-RS" sz="2600" dirty="0" smtClean="0">
                <a:cs typeface="Calibri" pitchFamily="34" charset="0"/>
              </a:rPr>
              <a:t>Та</a:t>
            </a:r>
            <a:r>
              <a:rPr lang="en-US" sz="2600" dirty="0" smtClean="0">
                <a:cs typeface="Calibri" pitchFamily="34" charset="0"/>
              </a:rPr>
              <a:t> </a:t>
            </a:r>
            <a:r>
              <a:rPr lang="sr-Cyrl-RS" sz="2600" dirty="0" smtClean="0">
                <a:cs typeface="Calibri" pitchFamily="34" charset="0"/>
              </a:rPr>
              <a:t>разлика</a:t>
            </a:r>
            <a:r>
              <a:rPr lang="en-US" sz="2600" dirty="0" smtClean="0">
                <a:cs typeface="Calibri" pitchFamily="34" charset="0"/>
              </a:rPr>
              <a:t>, </a:t>
            </a:r>
            <a:r>
              <a:rPr lang="sr-Cyrl-RS" sz="2600" dirty="0" smtClean="0">
                <a:cs typeface="Calibri" pitchFamily="34" charset="0"/>
              </a:rPr>
              <a:t>односно</a:t>
            </a:r>
            <a:r>
              <a:rPr lang="en-US" sz="2600" dirty="0" smtClean="0">
                <a:cs typeface="Calibri" pitchFamily="34" charset="0"/>
              </a:rPr>
              <a:t> </a:t>
            </a:r>
            <a:r>
              <a:rPr lang="sr-Cyrl-RS" sz="2600" dirty="0" smtClean="0">
                <a:cs typeface="Calibri" pitchFamily="34" charset="0"/>
              </a:rPr>
              <a:t>карактеристике</a:t>
            </a:r>
            <a:r>
              <a:rPr lang="en-US" sz="2600" dirty="0" smtClean="0">
                <a:cs typeface="Calibri" pitchFamily="34" charset="0"/>
              </a:rPr>
              <a:t> </a:t>
            </a:r>
            <a:r>
              <a:rPr lang="sr-Cyrl-RS" sz="2600" dirty="0" smtClean="0">
                <a:cs typeface="Calibri" pitchFamily="34" charset="0"/>
              </a:rPr>
              <a:t>развоја</a:t>
            </a:r>
            <a:r>
              <a:rPr lang="en-US" sz="2600" dirty="0" smtClean="0">
                <a:cs typeface="Calibri" pitchFamily="34" charset="0"/>
              </a:rPr>
              <a:t> </a:t>
            </a:r>
            <a:r>
              <a:rPr lang="sr-Cyrl-RS" sz="2600" dirty="0" smtClean="0">
                <a:cs typeface="Calibri" pitchFamily="34" charset="0"/>
              </a:rPr>
              <a:t>здравственог</a:t>
            </a:r>
            <a:r>
              <a:rPr lang="en-US" sz="2600" dirty="0" smtClean="0">
                <a:cs typeface="Calibri" pitchFamily="34" charset="0"/>
              </a:rPr>
              <a:t> </a:t>
            </a:r>
            <a:r>
              <a:rPr lang="sr-Cyrl-RS" sz="2600" dirty="0" smtClean="0">
                <a:cs typeface="Calibri" pitchFamily="34" charset="0"/>
              </a:rPr>
              <a:t>менаџмента</a:t>
            </a:r>
            <a:r>
              <a:rPr lang="en-US" sz="2600" dirty="0" smtClean="0">
                <a:cs typeface="Calibri" pitchFamily="34" charset="0"/>
              </a:rPr>
              <a:t> </a:t>
            </a:r>
            <a:r>
              <a:rPr lang="sr-Cyrl-RS" sz="2600" dirty="0" smtClean="0">
                <a:cs typeface="Calibri" pitchFamily="34" charset="0"/>
              </a:rPr>
              <a:t>биле</a:t>
            </a:r>
            <a:r>
              <a:rPr lang="en-US" sz="2600" dirty="0" smtClean="0">
                <a:cs typeface="Calibri" pitchFamily="34" charset="0"/>
              </a:rPr>
              <a:t> </a:t>
            </a:r>
            <a:r>
              <a:rPr lang="sr-Cyrl-RS" sz="2600" dirty="0" smtClean="0">
                <a:cs typeface="Calibri" pitchFamily="34" charset="0"/>
              </a:rPr>
              <a:t>су</a:t>
            </a:r>
            <a:r>
              <a:rPr lang="en-US" sz="2600" dirty="0" smtClean="0">
                <a:cs typeface="Calibri" pitchFamily="34" charset="0"/>
              </a:rPr>
              <a:t> </a:t>
            </a:r>
            <a:r>
              <a:rPr lang="sr-Cyrl-RS" sz="2600" dirty="0" smtClean="0">
                <a:cs typeface="Calibri" pitchFamily="34" charset="0"/>
              </a:rPr>
              <a:t>пре</a:t>
            </a:r>
            <a:r>
              <a:rPr lang="en-US" sz="2600" dirty="0" smtClean="0">
                <a:cs typeface="Calibri" pitchFamily="34" charset="0"/>
              </a:rPr>
              <a:t> </a:t>
            </a:r>
            <a:r>
              <a:rPr lang="sr-Cyrl-RS" sz="2600" dirty="0" smtClean="0">
                <a:cs typeface="Calibri" pitchFamily="34" charset="0"/>
              </a:rPr>
              <a:t>свега</a:t>
            </a:r>
            <a:r>
              <a:rPr lang="en-US" sz="2600" dirty="0" smtClean="0">
                <a:cs typeface="Calibri" pitchFamily="34" charset="0"/>
              </a:rPr>
              <a:t/>
            </a:r>
            <a:br>
              <a:rPr lang="en-US" sz="2600" dirty="0" smtClean="0">
                <a:cs typeface="Calibri" pitchFamily="34" charset="0"/>
              </a:rPr>
            </a:br>
            <a:r>
              <a:rPr lang="sr-Cyrl-RS" sz="2600" dirty="0" smtClean="0">
                <a:cs typeface="Calibri" pitchFamily="34" charset="0"/>
              </a:rPr>
              <a:t>последица</a:t>
            </a:r>
            <a:r>
              <a:rPr lang="en-US" sz="2600" dirty="0" smtClean="0">
                <a:cs typeface="Calibri" pitchFamily="34" charset="0"/>
              </a:rPr>
              <a:t> </a:t>
            </a:r>
            <a:r>
              <a:rPr lang="sr-Cyrl-RS" sz="2600" dirty="0" smtClean="0">
                <a:cs typeface="Calibri" pitchFamily="34" charset="0"/>
              </a:rPr>
              <a:t>неких</a:t>
            </a:r>
            <a:r>
              <a:rPr lang="en-US" sz="2600" dirty="0" smtClean="0">
                <a:cs typeface="Calibri" pitchFamily="34" charset="0"/>
              </a:rPr>
              <a:t> </a:t>
            </a:r>
            <a:r>
              <a:rPr lang="sr-Cyrl-RS" sz="2600" dirty="0" smtClean="0">
                <a:cs typeface="Calibri" pitchFamily="34" charset="0"/>
              </a:rPr>
              <a:t>специфичности</a:t>
            </a:r>
            <a:r>
              <a:rPr lang="en-US" sz="2600" dirty="0" smtClean="0">
                <a:cs typeface="Calibri" pitchFamily="34" charset="0"/>
              </a:rPr>
              <a:t> </a:t>
            </a:r>
            <a:r>
              <a:rPr lang="sr-Cyrl-RS" sz="2600" dirty="0" smtClean="0">
                <a:cs typeface="Calibri" pitchFamily="34" charset="0"/>
              </a:rPr>
              <a:t>здравственог</a:t>
            </a:r>
            <a:r>
              <a:rPr lang="en-US" sz="2600" dirty="0" smtClean="0">
                <a:cs typeface="Calibri" pitchFamily="34" charset="0"/>
              </a:rPr>
              <a:t> </a:t>
            </a:r>
            <a:r>
              <a:rPr lang="sr-Cyrl-RS" sz="2600" dirty="0" smtClean="0">
                <a:cs typeface="Calibri" pitchFamily="34" charset="0"/>
              </a:rPr>
              <a:t>система</a:t>
            </a:r>
            <a:r>
              <a:rPr lang="en-US" sz="2600" dirty="0" smtClean="0">
                <a:cs typeface="Calibri" pitchFamily="34" charset="0"/>
              </a:rPr>
              <a:t> </a:t>
            </a:r>
            <a:r>
              <a:rPr lang="sr-Cyrl-RS" sz="2600" dirty="0" smtClean="0">
                <a:cs typeface="Calibri" pitchFamily="34" charset="0"/>
              </a:rPr>
              <a:t>у</a:t>
            </a:r>
            <a:r>
              <a:rPr lang="en-US" sz="2600" dirty="0" smtClean="0">
                <a:cs typeface="Calibri" pitchFamily="34" charset="0"/>
              </a:rPr>
              <a:t> </a:t>
            </a:r>
            <a:r>
              <a:rPr lang="sr-Cyrl-RS" sz="2600" dirty="0" smtClean="0">
                <a:cs typeface="Calibri" pitchFamily="34" charset="0"/>
              </a:rPr>
              <a:t>односу</a:t>
            </a:r>
            <a:r>
              <a:rPr lang="en-US" sz="2600" dirty="0" smtClean="0">
                <a:cs typeface="Calibri" pitchFamily="34" charset="0"/>
              </a:rPr>
              <a:t> </a:t>
            </a:r>
            <a:r>
              <a:rPr lang="sr-Cyrl-RS" sz="2600" dirty="0" smtClean="0">
                <a:cs typeface="Calibri" pitchFamily="34" charset="0"/>
              </a:rPr>
              <a:t>на</a:t>
            </a:r>
            <a:r>
              <a:rPr lang="en-US" sz="2600" dirty="0" smtClean="0">
                <a:cs typeface="Calibri" pitchFamily="34" charset="0"/>
              </a:rPr>
              <a:t> </a:t>
            </a:r>
            <a:r>
              <a:rPr lang="sr-Cyrl-RS" sz="2600" dirty="0" smtClean="0">
                <a:cs typeface="Calibri" pitchFamily="34" charset="0"/>
              </a:rPr>
              <a:t>класичне</a:t>
            </a:r>
            <a:r>
              <a:rPr lang="en-US" sz="2600" dirty="0" smtClean="0">
                <a:cs typeface="Calibri" pitchFamily="34" charset="0"/>
              </a:rPr>
              <a:t> </a:t>
            </a:r>
            <a:r>
              <a:rPr lang="sr-Cyrl-RS" sz="2600" dirty="0" smtClean="0">
                <a:cs typeface="Calibri" pitchFamily="34" charset="0"/>
              </a:rPr>
              <a:t>велике</a:t>
            </a:r>
            <a:r>
              <a:rPr lang="en-US" sz="2600" dirty="0" smtClean="0">
                <a:cs typeface="Calibri" pitchFamily="34" charset="0"/>
              </a:rPr>
              <a:t> </a:t>
            </a:r>
            <a:r>
              <a:rPr lang="sr-Cyrl-RS" sz="2600" dirty="0" smtClean="0">
                <a:cs typeface="Calibri" pitchFamily="34" charset="0"/>
              </a:rPr>
              <a:t>корпорације</a:t>
            </a:r>
            <a:r>
              <a:rPr lang="en-US" sz="2600" dirty="0" smtClean="0">
                <a:cs typeface="Calibri" pitchFamily="34" charset="0"/>
              </a:rPr>
              <a:t> </a:t>
            </a:r>
            <a:r>
              <a:rPr lang="sr-Cyrl-RS" sz="2600" dirty="0" smtClean="0">
                <a:cs typeface="Calibri" pitchFamily="34" charset="0"/>
              </a:rPr>
              <a:t>и</a:t>
            </a:r>
            <a:r>
              <a:rPr lang="en-US" sz="2600" dirty="0" smtClean="0">
                <a:cs typeface="Calibri" pitchFamily="34" charset="0"/>
              </a:rPr>
              <a:t> </a:t>
            </a:r>
            <a:r>
              <a:rPr lang="sr-Cyrl-RS" sz="2600" dirty="0" smtClean="0">
                <a:cs typeface="Calibri" pitchFamily="34" charset="0"/>
              </a:rPr>
              <a:t>комерцијална</a:t>
            </a:r>
            <a:r>
              <a:rPr lang="en-US" sz="2600" dirty="0" smtClean="0">
                <a:cs typeface="Calibri" pitchFamily="34" charset="0"/>
              </a:rPr>
              <a:t> </a:t>
            </a:r>
            <a:r>
              <a:rPr lang="sr-Cyrl-RS" sz="2600" dirty="0" smtClean="0">
                <a:cs typeface="Calibri" pitchFamily="34" charset="0"/>
              </a:rPr>
              <a:t>предузећа</a:t>
            </a:r>
            <a:r>
              <a:rPr lang="en-US" sz="2600" dirty="0" smtClean="0">
                <a:cs typeface="Calibri" pitchFamily="34" charset="0"/>
              </a:rPr>
              <a:t>. 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</p:txBody>
      </p:sp>
      <p:pic>
        <p:nvPicPr>
          <p:cNvPr id="4" name="~PP2324.WAV">
            <a:hlinkClick r:id="" action="ppaction://media"/>
          </p:cNvPr>
          <p:cNvPicPr>
            <a:picLocks noRot="1" noChangeAspect="1"/>
          </p:cNvPicPr>
          <p:nvPr>
            <a:wavAudioFile r:embed="rId1" name="~PP2324.WAV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32825" y="63468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271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pPr eaLnBrk="1" hangingPunct="1"/>
            <a:r>
              <a:rPr lang="en-US" sz="3200" smtClean="0">
                <a:cs typeface="Calibri" pitchFamily="34" charset="0"/>
              </a:rPr>
              <a:t>Карактеристике здравственог менаџмента односно менаџмента здравственог система</a:t>
            </a:r>
            <a:r>
              <a:rPr lang="vi-VN" sz="3200" smtClean="0">
                <a:latin typeface="Calibri" pitchFamily="34" charset="0"/>
                <a:cs typeface="Calibri" pitchFamily="34" charset="0"/>
              </a:rPr>
              <a:t>: </a:t>
            </a:r>
            <a:r>
              <a:rPr lang="vi-VN" sz="3200" smtClean="0"/>
              <a:t/>
            </a:r>
            <a:br>
              <a:rPr lang="vi-VN" sz="3200" smtClean="0"/>
            </a:br>
            <a:endParaRPr lang="en-US" sz="320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96975"/>
            <a:ext cx="8229600" cy="4929188"/>
          </a:xfrm>
        </p:spPr>
        <p:txBody>
          <a:bodyPr rtlCol="0">
            <a:noAutofit/>
          </a:bodyPr>
          <a:lstStyle/>
          <a:p>
            <a:pPr marL="365760" indent="-256032" eaLnBrk="1" fontAlgn="auto" hangingPunct="1">
              <a:spcAft>
                <a:spcPts val="0"/>
              </a:spcAft>
              <a:buFont typeface="Wingdings 3"/>
              <a:buNone/>
              <a:defRPr/>
            </a:pPr>
            <a:r>
              <a:rPr lang="sr-Cyrl-RS" sz="2400" dirty="0" smtClean="0">
                <a:cs typeface="Calibri" pitchFamily="34" charset="0"/>
              </a:rPr>
              <a:t>   </a:t>
            </a:r>
            <a:r>
              <a:rPr lang="vi-VN" sz="2400" dirty="0" smtClean="0">
                <a:latin typeface="Calibri" pitchFamily="34" charset="0"/>
                <a:cs typeface="Calibri" pitchFamily="34" charset="0"/>
              </a:rPr>
              <a:t>1. </a:t>
            </a:r>
            <a:r>
              <a:rPr lang="sr-Cyrl-RS" sz="2400" dirty="0" smtClean="0">
                <a:cs typeface="Calibri" pitchFamily="34" charset="0"/>
              </a:rPr>
              <a:t>Здравствени</a:t>
            </a:r>
            <a:r>
              <a:rPr lang="vi-VN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400" dirty="0" smtClean="0">
                <a:cs typeface="Calibri" pitchFamily="34" charset="0"/>
              </a:rPr>
              <a:t>систем</a:t>
            </a:r>
            <a:r>
              <a:rPr lang="vi-VN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400" dirty="0" smtClean="0">
                <a:cs typeface="Calibri" pitchFamily="34" charset="0"/>
              </a:rPr>
              <a:t>није</a:t>
            </a:r>
            <a:r>
              <a:rPr lang="vi-VN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400" dirty="0" smtClean="0">
                <a:cs typeface="Calibri" pitchFamily="34" charset="0"/>
              </a:rPr>
              <a:t>имао</a:t>
            </a:r>
            <a:r>
              <a:rPr lang="vi-VN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400" dirty="0" smtClean="0">
                <a:cs typeface="Calibri" pitchFamily="34" charset="0"/>
              </a:rPr>
              <a:t>своју</a:t>
            </a:r>
            <a:r>
              <a:rPr lang="vi-VN" sz="2400" dirty="0" smtClean="0">
                <a:latin typeface="Calibri" pitchFamily="34" charset="0"/>
                <a:cs typeface="Calibri" pitchFamily="34" charset="0"/>
              </a:rPr>
              <a:t> „</a:t>
            </a:r>
            <a:r>
              <a:rPr lang="sr-Cyrl-RS" sz="2400" dirty="0" smtClean="0">
                <a:cs typeface="Calibri" pitchFamily="34" charset="0"/>
              </a:rPr>
              <a:t>индустријску</a:t>
            </a:r>
            <a:r>
              <a:rPr lang="vi-VN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400" dirty="0" smtClean="0">
                <a:cs typeface="Calibri" pitchFamily="34" charset="0"/>
              </a:rPr>
              <a:t>револуцију</a:t>
            </a:r>
            <a:r>
              <a:rPr lang="vi-VN" sz="2400" dirty="0" smtClean="0">
                <a:latin typeface="Calibri" pitchFamily="34" charset="0"/>
                <a:cs typeface="Calibri" pitchFamily="34" charset="0"/>
              </a:rPr>
              <a:t>“;</a:t>
            </a:r>
            <a:br>
              <a:rPr lang="vi-VN" sz="2400" dirty="0" smtClean="0">
                <a:latin typeface="Calibri" pitchFamily="34" charset="0"/>
                <a:cs typeface="Calibri" pitchFamily="34" charset="0"/>
              </a:rPr>
            </a:br>
            <a:r>
              <a:rPr lang="vi-VN" sz="2400" dirty="0" smtClean="0">
                <a:latin typeface="Calibri" pitchFamily="34" charset="0"/>
                <a:cs typeface="Calibri" pitchFamily="34" charset="0"/>
              </a:rPr>
              <a:t>2. </a:t>
            </a:r>
            <a:r>
              <a:rPr lang="sr-Cyrl-RS" sz="2400" dirty="0" smtClean="0">
                <a:cs typeface="Calibri" pitchFamily="34" charset="0"/>
              </a:rPr>
              <a:t>Значајна</a:t>
            </a:r>
            <a:r>
              <a:rPr lang="vi-VN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400" dirty="0" smtClean="0">
                <a:cs typeface="Calibri" pitchFamily="34" charset="0"/>
              </a:rPr>
              <a:t>медицинска</a:t>
            </a:r>
            <a:r>
              <a:rPr lang="vi-VN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400" dirty="0" smtClean="0">
                <a:cs typeface="Calibri" pitchFamily="34" charset="0"/>
              </a:rPr>
              <a:t>открића</a:t>
            </a:r>
            <a:r>
              <a:rPr lang="vi-VN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400" dirty="0" smtClean="0">
                <a:cs typeface="Calibri" pitchFamily="34" charset="0"/>
              </a:rPr>
              <a:t>почела</a:t>
            </a:r>
            <a:r>
              <a:rPr lang="vi-VN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400" dirty="0" smtClean="0">
                <a:cs typeface="Calibri" pitchFamily="34" charset="0"/>
              </a:rPr>
              <a:t>су</a:t>
            </a:r>
            <a:r>
              <a:rPr lang="vi-VN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400" dirty="0" smtClean="0">
                <a:cs typeface="Calibri" pitchFamily="34" charset="0"/>
              </a:rPr>
              <a:t>да</a:t>
            </a:r>
            <a:r>
              <a:rPr lang="vi-VN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400" dirty="0" smtClean="0">
                <a:cs typeface="Calibri" pitchFamily="34" charset="0"/>
              </a:rPr>
              <a:t>се</a:t>
            </a:r>
            <a:r>
              <a:rPr lang="vi-VN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400" dirty="0" smtClean="0">
                <a:cs typeface="Calibri" pitchFamily="34" charset="0"/>
              </a:rPr>
              <a:t>дешавају</a:t>
            </a:r>
            <a:r>
              <a:rPr lang="vi-VN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400" dirty="0" smtClean="0">
                <a:cs typeface="Calibri" pitchFamily="34" charset="0"/>
              </a:rPr>
              <a:t>тек</a:t>
            </a:r>
            <a:r>
              <a:rPr lang="vi-VN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400" dirty="0" smtClean="0">
                <a:cs typeface="Calibri" pitchFamily="34" charset="0"/>
              </a:rPr>
              <a:t>крајем</a:t>
            </a:r>
            <a:r>
              <a:rPr lang="vi-VN" sz="2400" dirty="0" smtClean="0">
                <a:latin typeface="Calibri" pitchFamily="34" charset="0"/>
                <a:cs typeface="Calibri" pitchFamily="34" charset="0"/>
              </a:rPr>
              <a:t> X</a:t>
            </a:r>
            <a:r>
              <a:rPr lang="en-US" sz="2400" dirty="0" smtClean="0">
                <a:cs typeface="Calibri" pitchFamily="34" charset="0"/>
              </a:rPr>
              <a:t>I</a:t>
            </a:r>
            <a:r>
              <a:rPr lang="vi-VN" sz="2400" dirty="0" smtClean="0">
                <a:latin typeface="Calibri" pitchFamily="34" charset="0"/>
                <a:cs typeface="Calibri" pitchFamily="34" charset="0"/>
              </a:rPr>
              <a:t>X </a:t>
            </a:r>
            <a:r>
              <a:rPr lang="sr-Cyrl-RS" sz="2400" dirty="0" smtClean="0">
                <a:cs typeface="Calibri" pitchFamily="34" charset="0"/>
              </a:rPr>
              <a:t>и</a:t>
            </a:r>
            <a:r>
              <a:rPr lang="sr-Latn-RS" sz="2400" dirty="0">
                <a:cs typeface="Calibri" pitchFamily="34" charset="0"/>
              </a:rPr>
              <a:t> </a:t>
            </a:r>
            <a:r>
              <a:rPr lang="sr-Cyrl-RS" sz="2400" dirty="0" smtClean="0">
                <a:cs typeface="Calibri" pitchFamily="34" charset="0"/>
              </a:rPr>
              <a:t>почетком</a:t>
            </a:r>
            <a:r>
              <a:rPr lang="vi-VN" sz="2400" dirty="0" smtClean="0">
                <a:latin typeface="Calibri" pitchFamily="34" charset="0"/>
                <a:cs typeface="Calibri" pitchFamily="34" charset="0"/>
              </a:rPr>
              <a:t> XX </a:t>
            </a:r>
            <a:r>
              <a:rPr lang="sr-Cyrl-RS" sz="2400" dirty="0" smtClean="0">
                <a:cs typeface="Calibri" pitchFamily="34" charset="0"/>
              </a:rPr>
              <a:t>вијека</a:t>
            </a:r>
            <a:r>
              <a:rPr lang="vi-VN" sz="2400" dirty="0" smtClean="0">
                <a:latin typeface="Calibri" pitchFamily="34" charset="0"/>
                <a:cs typeface="Calibri" pitchFamily="34" charset="0"/>
              </a:rPr>
              <a:t>;</a:t>
            </a:r>
            <a:br>
              <a:rPr lang="vi-VN" sz="2400" dirty="0" smtClean="0">
                <a:latin typeface="Calibri" pitchFamily="34" charset="0"/>
                <a:cs typeface="Calibri" pitchFamily="34" charset="0"/>
              </a:rPr>
            </a:br>
            <a:r>
              <a:rPr lang="vi-VN" sz="2400" dirty="0" smtClean="0">
                <a:latin typeface="Calibri" pitchFamily="34" charset="0"/>
                <a:cs typeface="Calibri" pitchFamily="34" charset="0"/>
              </a:rPr>
              <a:t>3. </a:t>
            </a:r>
            <a:r>
              <a:rPr lang="sr-Cyrl-RS" sz="2400" dirty="0" smtClean="0">
                <a:cs typeface="Calibri" pitchFamily="34" charset="0"/>
              </a:rPr>
              <a:t>Овај</a:t>
            </a:r>
            <a:r>
              <a:rPr lang="vi-VN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400" dirty="0" smtClean="0">
                <a:cs typeface="Calibri" pitchFamily="34" charset="0"/>
              </a:rPr>
              <a:t>систем</a:t>
            </a:r>
            <a:r>
              <a:rPr lang="vi-VN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400" dirty="0" smtClean="0">
                <a:cs typeface="Calibri" pitchFamily="34" charset="0"/>
              </a:rPr>
              <a:t>постао</a:t>
            </a:r>
            <a:r>
              <a:rPr lang="vi-VN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400" dirty="0" smtClean="0">
                <a:cs typeface="Calibri" pitchFamily="34" charset="0"/>
              </a:rPr>
              <a:t>је</a:t>
            </a:r>
            <a:r>
              <a:rPr lang="vi-VN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400" dirty="0" smtClean="0">
                <a:cs typeface="Calibri" pitchFamily="34" charset="0"/>
              </a:rPr>
              <a:t>значајнији</a:t>
            </a:r>
            <a:r>
              <a:rPr lang="vi-VN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400" dirty="0" smtClean="0">
                <a:cs typeface="Calibri" pitchFamily="34" charset="0"/>
              </a:rPr>
              <a:t>подсистем</a:t>
            </a:r>
            <a:r>
              <a:rPr lang="vi-VN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400" dirty="0" smtClean="0">
                <a:cs typeface="Calibri" pitchFamily="34" charset="0"/>
              </a:rPr>
              <a:t>друштвеног</a:t>
            </a:r>
            <a:r>
              <a:rPr lang="vi-VN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400" dirty="0" smtClean="0">
                <a:cs typeface="Calibri" pitchFamily="34" charset="0"/>
              </a:rPr>
              <a:t>система</a:t>
            </a:r>
            <a:r>
              <a:rPr lang="vi-VN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400" dirty="0" smtClean="0">
                <a:cs typeface="Calibri" pitchFamily="34" charset="0"/>
              </a:rPr>
              <a:t>тек</a:t>
            </a:r>
            <a:r>
              <a:rPr lang="vi-VN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400" dirty="0" smtClean="0">
                <a:cs typeface="Calibri" pitchFamily="34" charset="0"/>
              </a:rPr>
              <a:t>после првог</a:t>
            </a:r>
            <a:r>
              <a:rPr lang="vi-VN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400" dirty="0" smtClean="0">
                <a:cs typeface="Calibri" pitchFamily="34" charset="0"/>
              </a:rPr>
              <a:t>светског</a:t>
            </a:r>
            <a:r>
              <a:rPr lang="sr-Latn-RS" sz="2400" dirty="0" smtClean="0">
                <a:cs typeface="Calibri" pitchFamily="34" charset="0"/>
              </a:rPr>
              <a:t> </a:t>
            </a:r>
            <a:r>
              <a:rPr lang="sr-Cyrl-RS" sz="2400" dirty="0" smtClean="0">
                <a:cs typeface="Calibri" pitchFamily="34" charset="0"/>
              </a:rPr>
              <a:t>рата</a:t>
            </a:r>
            <a:r>
              <a:rPr lang="vi-VN" sz="2400" dirty="0" smtClean="0">
                <a:latin typeface="Calibri" pitchFamily="34" charset="0"/>
                <a:cs typeface="Calibri" pitchFamily="34" charset="0"/>
              </a:rPr>
              <a:t> (20-</a:t>
            </a:r>
            <a:r>
              <a:rPr lang="sr-Cyrl-RS" sz="2400" dirty="0" smtClean="0">
                <a:cs typeface="Calibri" pitchFamily="34" charset="0"/>
              </a:rPr>
              <a:t>их</a:t>
            </a:r>
            <a:r>
              <a:rPr lang="vi-VN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400" dirty="0" smtClean="0">
                <a:cs typeface="Calibri" pitchFamily="34" charset="0"/>
              </a:rPr>
              <a:t>година</a:t>
            </a:r>
            <a:r>
              <a:rPr lang="vi-VN" sz="2400" dirty="0" smtClean="0">
                <a:latin typeface="Calibri" pitchFamily="34" charset="0"/>
                <a:cs typeface="Calibri" pitchFamily="34" charset="0"/>
              </a:rPr>
              <a:t>), </a:t>
            </a:r>
            <a:r>
              <a:rPr lang="sr-Cyrl-RS" sz="2400" dirty="0" smtClean="0">
                <a:cs typeface="Calibri" pitchFamily="34" charset="0"/>
              </a:rPr>
              <a:t>а</a:t>
            </a:r>
            <a:r>
              <a:rPr lang="vi-VN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400" dirty="0" smtClean="0">
                <a:cs typeface="Calibri" pitchFamily="34" charset="0"/>
              </a:rPr>
              <a:t>нарочито</a:t>
            </a:r>
            <a:r>
              <a:rPr lang="vi-VN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400" dirty="0" smtClean="0">
                <a:cs typeface="Calibri" pitchFamily="34" charset="0"/>
              </a:rPr>
              <a:t>после другог светског</a:t>
            </a:r>
            <a:r>
              <a:rPr lang="vi-VN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400" dirty="0" smtClean="0">
                <a:cs typeface="Calibri" pitchFamily="34" charset="0"/>
              </a:rPr>
              <a:t>рата</a:t>
            </a:r>
            <a:r>
              <a:rPr lang="vi-VN" sz="2400" dirty="0" smtClean="0">
                <a:latin typeface="Calibri" pitchFamily="34" charset="0"/>
                <a:cs typeface="Calibri" pitchFamily="34" charset="0"/>
              </a:rPr>
              <a:t> (40-</a:t>
            </a:r>
            <a:r>
              <a:rPr lang="sr-Cyrl-RS" sz="2400" dirty="0" smtClean="0">
                <a:cs typeface="Calibri" pitchFamily="34" charset="0"/>
              </a:rPr>
              <a:t>их</a:t>
            </a:r>
            <a:r>
              <a:rPr lang="vi-VN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400" dirty="0" smtClean="0">
                <a:cs typeface="Calibri" pitchFamily="34" charset="0"/>
              </a:rPr>
              <a:t>и</a:t>
            </a:r>
            <a:r>
              <a:rPr lang="vi-VN" sz="2400" dirty="0" smtClean="0">
                <a:latin typeface="Calibri" pitchFamily="34" charset="0"/>
                <a:cs typeface="Calibri" pitchFamily="34" charset="0"/>
              </a:rPr>
              <a:t> 50-</a:t>
            </a:r>
            <a:r>
              <a:rPr lang="sr-Cyrl-RS" sz="2400" dirty="0" smtClean="0">
                <a:cs typeface="Calibri" pitchFamily="34" charset="0"/>
              </a:rPr>
              <a:t>их</a:t>
            </a:r>
            <a:r>
              <a:rPr lang="vi-VN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400" dirty="0" smtClean="0">
                <a:cs typeface="Calibri" pitchFamily="34" charset="0"/>
              </a:rPr>
              <a:t>година</a:t>
            </a:r>
            <a:r>
              <a:rPr lang="vi-VN" sz="2400" dirty="0" smtClean="0">
                <a:latin typeface="Calibri" pitchFamily="34" charset="0"/>
                <a:cs typeface="Calibri" pitchFamily="34" charset="0"/>
              </a:rPr>
              <a:t>);</a:t>
            </a:r>
            <a:br>
              <a:rPr lang="vi-VN" sz="2400" dirty="0" smtClean="0">
                <a:latin typeface="Calibri" pitchFamily="34" charset="0"/>
                <a:cs typeface="Calibri" pitchFamily="34" charset="0"/>
              </a:rPr>
            </a:br>
            <a:r>
              <a:rPr lang="vi-VN" sz="2400" dirty="0" smtClean="0">
                <a:latin typeface="Calibri" pitchFamily="34" charset="0"/>
                <a:cs typeface="Calibri" pitchFamily="34" charset="0"/>
              </a:rPr>
              <a:t>4. </a:t>
            </a:r>
            <a:r>
              <a:rPr lang="sr-Cyrl-RS" sz="2400" dirty="0" smtClean="0">
                <a:cs typeface="Calibri" pitchFamily="34" charset="0"/>
              </a:rPr>
              <a:t>У</a:t>
            </a:r>
            <a:r>
              <a:rPr lang="vi-VN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400" dirty="0" smtClean="0">
                <a:cs typeface="Calibri" pitchFamily="34" charset="0"/>
              </a:rPr>
              <a:t>почетку</a:t>
            </a:r>
            <a:r>
              <a:rPr lang="vi-VN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400" dirty="0" smtClean="0">
                <a:cs typeface="Calibri" pitchFamily="34" charset="0"/>
              </a:rPr>
              <a:t>свог</a:t>
            </a:r>
            <a:r>
              <a:rPr lang="vi-VN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400" dirty="0" smtClean="0">
                <a:cs typeface="Calibri" pitchFamily="34" charset="0"/>
              </a:rPr>
              <a:t>развоја</a:t>
            </a:r>
            <a:r>
              <a:rPr lang="vi-VN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400" dirty="0" smtClean="0">
                <a:cs typeface="Calibri" pitchFamily="34" charset="0"/>
              </a:rPr>
              <a:t>није</a:t>
            </a:r>
            <a:r>
              <a:rPr lang="vi-VN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400" dirty="0" smtClean="0">
                <a:cs typeface="Calibri" pitchFamily="34" charset="0"/>
              </a:rPr>
              <a:t>био</a:t>
            </a:r>
            <a:r>
              <a:rPr lang="vi-VN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400" dirty="0" smtClean="0">
                <a:cs typeface="Calibri" pitchFamily="34" charset="0"/>
              </a:rPr>
              <a:t>ни</a:t>
            </a:r>
            <a:r>
              <a:rPr lang="vi-VN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400" dirty="0" smtClean="0">
                <a:cs typeface="Calibri" pitchFamily="34" charset="0"/>
              </a:rPr>
              <a:t>компликован</a:t>
            </a:r>
            <a:r>
              <a:rPr lang="vi-VN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400" dirty="0" smtClean="0">
                <a:cs typeface="Calibri" pitchFamily="34" charset="0"/>
              </a:rPr>
              <a:t>ни</a:t>
            </a:r>
            <a:r>
              <a:rPr lang="vi-VN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400" dirty="0" smtClean="0">
                <a:cs typeface="Calibri" pitchFamily="34" charset="0"/>
              </a:rPr>
              <a:t>комплексан</a:t>
            </a:r>
            <a:r>
              <a:rPr lang="vi-VN" sz="2400" dirty="0" smtClean="0">
                <a:latin typeface="Calibri" pitchFamily="34" charset="0"/>
                <a:cs typeface="Calibri" pitchFamily="34" charset="0"/>
              </a:rPr>
              <a:t>;</a:t>
            </a:r>
            <a:br>
              <a:rPr lang="vi-VN" sz="2400" dirty="0" smtClean="0">
                <a:latin typeface="Calibri" pitchFamily="34" charset="0"/>
                <a:cs typeface="Calibri" pitchFamily="34" charset="0"/>
              </a:rPr>
            </a:br>
            <a:r>
              <a:rPr lang="vi-VN" sz="2400" dirty="0" smtClean="0">
                <a:latin typeface="Calibri" pitchFamily="34" charset="0"/>
                <a:cs typeface="Calibri" pitchFamily="34" charset="0"/>
              </a:rPr>
              <a:t>5. </a:t>
            </a:r>
            <a:r>
              <a:rPr lang="sr-Cyrl-RS" sz="2400" dirty="0" smtClean="0">
                <a:cs typeface="Calibri" pitchFamily="34" charset="0"/>
              </a:rPr>
              <a:t>Није</a:t>
            </a:r>
            <a:r>
              <a:rPr lang="vi-VN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400" dirty="0" smtClean="0">
                <a:cs typeface="Calibri" pitchFamily="34" charset="0"/>
              </a:rPr>
              <a:t>био</a:t>
            </a:r>
            <a:r>
              <a:rPr lang="vi-VN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400" dirty="0" smtClean="0">
                <a:cs typeface="Calibri" pitchFamily="34" charset="0"/>
              </a:rPr>
              <a:t>подесан</a:t>
            </a:r>
            <a:r>
              <a:rPr lang="vi-VN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400" dirty="0" smtClean="0">
                <a:cs typeface="Calibri" pitchFamily="34" charset="0"/>
              </a:rPr>
              <a:t>за</a:t>
            </a:r>
            <a:r>
              <a:rPr lang="vi-VN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400" dirty="0" smtClean="0">
                <a:cs typeface="Calibri" pitchFamily="34" charset="0"/>
              </a:rPr>
              <a:t>развој</a:t>
            </a:r>
            <a:r>
              <a:rPr lang="vi-VN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400" dirty="0" smtClean="0">
                <a:cs typeface="Calibri" pitchFamily="34" charset="0"/>
              </a:rPr>
              <a:t>менаџмента</a:t>
            </a:r>
            <a:r>
              <a:rPr lang="vi-VN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400" dirty="0" smtClean="0">
                <a:cs typeface="Calibri" pitchFamily="34" charset="0"/>
              </a:rPr>
              <a:t>због</a:t>
            </a:r>
            <a:r>
              <a:rPr lang="vi-VN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400" dirty="0" smtClean="0">
                <a:cs typeface="Calibri" pitchFamily="34" charset="0"/>
              </a:rPr>
              <a:t>његове</a:t>
            </a:r>
            <a:r>
              <a:rPr lang="vi-VN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400" dirty="0" smtClean="0">
                <a:cs typeface="Calibri" pitchFamily="34" charset="0"/>
              </a:rPr>
              <a:t>претежно</a:t>
            </a:r>
            <a:r>
              <a:rPr lang="vi-VN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400" dirty="0" smtClean="0">
                <a:cs typeface="Calibri" pitchFamily="34" charset="0"/>
              </a:rPr>
              <a:t>друштвене</a:t>
            </a:r>
            <a:r>
              <a:rPr lang="vi-VN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400" dirty="0" smtClean="0">
                <a:cs typeface="Calibri" pitchFamily="34" charset="0"/>
              </a:rPr>
              <a:t>и</a:t>
            </a:r>
            <a:r>
              <a:rPr lang="vi-VN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400" dirty="0" smtClean="0">
                <a:cs typeface="Calibri" pitchFamily="34" charset="0"/>
              </a:rPr>
              <a:t>некомерцијалне</a:t>
            </a:r>
            <a:r>
              <a:rPr lang="vi-VN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400" dirty="0" smtClean="0">
                <a:cs typeface="Calibri" pitchFamily="34" charset="0"/>
              </a:rPr>
              <a:t>делатности</a:t>
            </a:r>
            <a:r>
              <a:rPr lang="vi-VN" sz="2400" dirty="0" smtClean="0">
                <a:latin typeface="Calibri" pitchFamily="34" charset="0"/>
                <a:cs typeface="Calibri" pitchFamily="34" charset="0"/>
              </a:rPr>
              <a:t>;</a:t>
            </a:r>
            <a:r>
              <a:rPr lang="vi-VN" sz="1800" dirty="0" smtClean="0">
                <a:latin typeface="+mj-lt"/>
              </a:rPr>
              <a:t/>
            </a:r>
            <a:br>
              <a:rPr lang="vi-VN" sz="1800" dirty="0" smtClean="0">
                <a:latin typeface="+mj-lt"/>
              </a:rPr>
            </a:br>
            <a:endParaRPr lang="en-US" sz="1800" dirty="0" smtClean="0"/>
          </a:p>
        </p:txBody>
      </p:sp>
      <p:pic>
        <p:nvPicPr>
          <p:cNvPr id="4" name="~PP3122.WAV">
            <a:hlinkClick r:id="" action="ppaction://media"/>
          </p:cNvPr>
          <p:cNvPicPr>
            <a:picLocks noRot="1" noChangeAspect="1"/>
          </p:cNvPicPr>
          <p:nvPr>
            <a:wavAudioFile r:embed="rId1" name="~PP3122.WAV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32825" y="63468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377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 rtlCol="0">
            <a:normAutofit lnSpcReduction="10000"/>
          </a:bodyPr>
          <a:lstStyle/>
          <a:p>
            <a:pPr marL="365760" indent="-256032" eaLnBrk="1" fontAlgn="auto" hangingPunct="1">
              <a:spcAft>
                <a:spcPts val="0"/>
              </a:spcAft>
              <a:buFont typeface="Wingdings 3"/>
              <a:buNone/>
              <a:defRPr/>
            </a:pPr>
            <a:r>
              <a:rPr lang="sr-Cyrl-RS" sz="2600" dirty="0" smtClean="0">
                <a:cs typeface="Calibri" pitchFamily="34" charset="0"/>
              </a:rPr>
              <a:t>    </a:t>
            </a:r>
            <a:r>
              <a:rPr lang="vi-VN" sz="2600" dirty="0" smtClean="0">
                <a:latin typeface="Calibri" pitchFamily="34" charset="0"/>
                <a:cs typeface="Calibri" pitchFamily="34" charset="0"/>
              </a:rPr>
              <a:t>6. </a:t>
            </a:r>
            <a:r>
              <a:rPr lang="sr-Cyrl-RS" sz="2600" dirty="0" smtClean="0">
                <a:cs typeface="Calibri" pitchFamily="34" charset="0"/>
              </a:rPr>
              <a:t>Здравствени</a:t>
            </a:r>
            <a:r>
              <a:rPr lang="vi-VN" sz="26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600" dirty="0" smtClean="0">
                <a:cs typeface="Calibri" pitchFamily="34" charset="0"/>
              </a:rPr>
              <a:t>систем</a:t>
            </a:r>
            <a:r>
              <a:rPr lang="vi-VN" sz="26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600" dirty="0" smtClean="0">
                <a:cs typeface="Calibri" pitchFamily="34" charset="0"/>
              </a:rPr>
              <a:t>данас</a:t>
            </a:r>
            <a:r>
              <a:rPr lang="vi-VN" sz="26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600" dirty="0" smtClean="0">
                <a:cs typeface="Calibri" pitchFamily="34" charset="0"/>
              </a:rPr>
              <a:t>је</a:t>
            </a:r>
            <a:r>
              <a:rPr lang="vi-VN" sz="26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600" dirty="0" smtClean="0">
                <a:cs typeface="Calibri" pitchFamily="34" charset="0"/>
              </a:rPr>
              <a:t>један</a:t>
            </a:r>
            <a:r>
              <a:rPr lang="vi-VN" sz="26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600" dirty="0" smtClean="0">
                <a:cs typeface="Calibri" pitchFamily="34" charset="0"/>
              </a:rPr>
              <a:t>од</a:t>
            </a:r>
            <a:r>
              <a:rPr lang="vi-VN" sz="26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600" dirty="0" smtClean="0">
                <a:cs typeface="Calibri" pitchFamily="34" charset="0"/>
              </a:rPr>
              <a:t>компликованих</a:t>
            </a:r>
            <a:r>
              <a:rPr lang="vi-VN" sz="2600" dirty="0" smtClean="0">
                <a:latin typeface="Calibri" pitchFamily="34" charset="0"/>
                <a:cs typeface="Calibri" pitchFamily="34" charset="0"/>
              </a:rPr>
              <a:t> ,,</a:t>
            </a:r>
            <a:r>
              <a:rPr lang="sr-Cyrl-RS" sz="2600" dirty="0" smtClean="0">
                <a:cs typeface="Calibri" pitchFamily="34" charset="0"/>
              </a:rPr>
              <a:t>подсистема</a:t>
            </a:r>
            <a:r>
              <a:rPr lang="vi-VN" sz="2600" dirty="0" smtClean="0">
                <a:latin typeface="Calibri" pitchFamily="34" charset="0"/>
                <a:cs typeface="Calibri" pitchFamily="34" charset="0"/>
              </a:rPr>
              <a:t>“ </a:t>
            </a:r>
            <a:r>
              <a:rPr lang="sr-Cyrl-RS" sz="2600" dirty="0" smtClean="0">
                <a:cs typeface="Calibri" pitchFamily="34" charset="0"/>
              </a:rPr>
              <a:t>који</a:t>
            </a:r>
            <a:r>
              <a:rPr lang="vi-VN" sz="26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600" dirty="0" smtClean="0">
                <a:cs typeface="Calibri" pitchFamily="34" charset="0"/>
              </a:rPr>
              <a:t>се</a:t>
            </a:r>
            <a:r>
              <a:rPr lang="vi-VN" sz="26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600" dirty="0" smtClean="0">
                <a:cs typeface="Calibri" pitchFamily="34" charset="0"/>
              </a:rPr>
              <a:t>развијао полако</a:t>
            </a:r>
            <a:r>
              <a:rPr lang="vi-VN" sz="26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600" dirty="0" smtClean="0">
                <a:cs typeface="Calibri" pitchFamily="34" charset="0"/>
              </a:rPr>
              <a:t>током</a:t>
            </a:r>
            <a:r>
              <a:rPr lang="vi-VN" sz="26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600" dirty="0" smtClean="0">
                <a:cs typeface="Calibri" pitchFamily="34" charset="0"/>
              </a:rPr>
              <a:t>стољећа</a:t>
            </a:r>
            <a:r>
              <a:rPr lang="vi-VN" sz="26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600" dirty="0" smtClean="0">
                <a:cs typeface="Calibri" pitchFamily="34" charset="0"/>
              </a:rPr>
              <a:t>доприносом</a:t>
            </a:r>
            <a:r>
              <a:rPr lang="vi-VN" sz="26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600" dirty="0" smtClean="0">
                <a:cs typeface="Calibri" pitchFamily="34" charset="0"/>
              </a:rPr>
              <a:t>људи</a:t>
            </a:r>
            <a:r>
              <a:rPr lang="vi-VN" sz="26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sr-Cyrl-RS" sz="2600" dirty="0" smtClean="0">
                <a:cs typeface="Calibri" pitchFamily="34" charset="0"/>
              </a:rPr>
              <a:t>веровања</a:t>
            </a:r>
            <a:r>
              <a:rPr lang="vi-VN" sz="26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sr-Cyrl-RS" sz="2600" dirty="0" smtClean="0">
                <a:cs typeface="Calibri" pitchFamily="34" charset="0"/>
              </a:rPr>
              <a:t>науке</a:t>
            </a:r>
            <a:r>
              <a:rPr lang="vi-VN" sz="26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sr-Cyrl-RS" sz="2600" dirty="0" smtClean="0">
                <a:cs typeface="Calibri" pitchFamily="34" charset="0"/>
              </a:rPr>
              <a:t>комерцијалних</a:t>
            </a:r>
            <a:r>
              <a:rPr lang="vi-VN" sz="26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600" dirty="0" smtClean="0">
                <a:cs typeface="Calibri" pitchFamily="34" charset="0"/>
              </a:rPr>
              <a:t>фактора</a:t>
            </a:r>
            <a:r>
              <a:rPr lang="vi-VN" sz="26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600" dirty="0" smtClean="0">
                <a:cs typeface="Calibri" pitchFamily="34" charset="0"/>
              </a:rPr>
              <a:t>идругих</a:t>
            </a:r>
            <a:r>
              <a:rPr lang="vi-VN" sz="26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600" dirty="0" smtClean="0">
                <a:cs typeface="Calibri" pitchFamily="34" charset="0"/>
              </a:rPr>
              <a:t>социјалних</a:t>
            </a:r>
            <a:r>
              <a:rPr lang="vi-VN" sz="26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600" dirty="0" smtClean="0">
                <a:cs typeface="Calibri" pitchFamily="34" charset="0"/>
              </a:rPr>
              <a:t>снага</a:t>
            </a:r>
            <a:r>
              <a:rPr lang="vi-VN" sz="26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sr-Cyrl-RS" sz="2600" dirty="0" smtClean="0">
                <a:cs typeface="Calibri" pitchFamily="34" charset="0"/>
              </a:rPr>
              <a:t>али</a:t>
            </a:r>
            <a:r>
              <a:rPr lang="vi-VN" sz="26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600" dirty="0" smtClean="0">
                <a:cs typeface="Calibri" pitchFamily="34" charset="0"/>
              </a:rPr>
              <a:t>обично</a:t>
            </a:r>
            <a:r>
              <a:rPr lang="vi-VN" sz="26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600" dirty="0" smtClean="0">
                <a:cs typeface="Calibri" pitchFamily="34" charset="0"/>
              </a:rPr>
              <a:t>и</a:t>
            </a:r>
            <a:r>
              <a:rPr lang="vi-VN" sz="26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600" dirty="0" smtClean="0">
                <a:cs typeface="Calibri" pitchFamily="34" charset="0"/>
              </a:rPr>
              <a:t>најчешће</a:t>
            </a:r>
            <a:r>
              <a:rPr lang="vi-VN" sz="26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600" dirty="0" smtClean="0">
                <a:cs typeface="Calibri" pitchFamily="34" charset="0"/>
              </a:rPr>
              <a:t>без</a:t>
            </a:r>
            <a:r>
              <a:rPr lang="vi-VN" sz="26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600" dirty="0" smtClean="0">
                <a:cs typeface="Calibri" pitchFamily="34" charset="0"/>
              </a:rPr>
              <a:t>детаљног</a:t>
            </a:r>
            <a:r>
              <a:rPr lang="vi-VN" sz="26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600" dirty="0" smtClean="0">
                <a:cs typeface="Calibri" pitchFamily="34" charset="0"/>
              </a:rPr>
              <a:t>проучавања</a:t>
            </a:r>
            <a:r>
              <a:rPr lang="vi-VN" sz="26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600" dirty="0" smtClean="0">
                <a:cs typeface="Calibri" pitchFamily="34" charset="0"/>
              </a:rPr>
              <a:t>или</a:t>
            </a:r>
            <a:r>
              <a:rPr lang="sr-Latn-RS" sz="2600" dirty="0" smtClean="0">
                <a:cs typeface="Calibri" pitchFamily="34" charset="0"/>
              </a:rPr>
              <a:t> </a:t>
            </a:r>
            <a:r>
              <a:rPr lang="sr-Cyrl-RS" sz="2600" dirty="0" smtClean="0">
                <a:cs typeface="Calibri" pitchFamily="34" charset="0"/>
              </a:rPr>
              <a:t>систематског</a:t>
            </a:r>
            <a:r>
              <a:rPr lang="vi-VN" sz="26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600" dirty="0" smtClean="0">
                <a:cs typeface="Calibri" pitchFamily="34" charset="0"/>
              </a:rPr>
              <a:t>планирања</a:t>
            </a:r>
            <a:r>
              <a:rPr lang="vi-VN" sz="2600" dirty="0" smtClean="0">
                <a:latin typeface="Calibri" pitchFamily="34" charset="0"/>
                <a:cs typeface="Calibri" pitchFamily="34" charset="0"/>
              </a:rPr>
              <a:t>;</a:t>
            </a:r>
            <a:br>
              <a:rPr lang="vi-VN" sz="2600" dirty="0" smtClean="0">
                <a:latin typeface="Calibri" pitchFamily="34" charset="0"/>
                <a:cs typeface="Calibri" pitchFamily="34" charset="0"/>
              </a:rPr>
            </a:br>
            <a:r>
              <a:rPr lang="vi-VN" sz="2600" dirty="0" smtClean="0">
                <a:latin typeface="Calibri" pitchFamily="34" charset="0"/>
                <a:cs typeface="Calibri" pitchFamily="34" charset="0"/>
              </a:rPr>
              <a:t>7. </a:t>
            </a:r>
            <a:r>
              <a:rPr lang="sr-Cyrl-RS" sz="2600" dirty="0" smtClean="0">
                <a:cs typeface="Calibri" pitchFamily="34" charset="0"/>
              </a:rPr>
              <a:t>Здравствени</a:t>
            </a:r>
            <a:r>
              <a:rPr lang="vi-VN" sz="26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600" dirty="0" smtClean="0">
                <a:cs typeface="Calibri" pitchFamily="34" charset="0"/>
              </a:rPr>
              <a:t>систем</a:t>
            </a:r>
            <a:r>
              <a:rPr lang="vi-VN" sz="26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600" dirty="0" smtClean="0">
                <a:cs typeface="Calibri" pitchFamily="34" charset="0"/>
              </a:rPr>
              <a:t>мора</a:t>
            </a:r>
            <a:r>
              <a:rPr lang="vi-VN" sz="26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600" dirty="0" smtClean="0">
                <a:cs typeface="Calibri" pitchFamily="34" charset="0"/>
              </a:rPr>
              <a:t>бити</a:t>
            </a:r>
            <a:r>
              <a:rPr lang="vi-VN" sz="26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600" dirty="0" smtClean="0">
                <a:cs typeface="Calibri" pitchFamily="34" charset="0"/>
              </a:rPr>
              <a:t>виђен</a:t>
            </a:r>
            <a:r>
              <a:rPr lang="vi-VN" sz="26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600" dirty="0" smtClean="0">
                <a:cs typeface="Calibri" pitchFamily="34" charset="0"/>
              </a:rPr>
              <a:t>као</a:t>
            </a:r>
            <a:r>
              <a:rPr lang="vi-VN" sz="26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600" dirty="0" smtClean="0">
                <a:cs typeface="Calibri" pitchFamily="34" charset="0"/>
              </a:rPr>
              <a:t>једна</a:t>
            </a:r>
            <a:r>
              <a:rPr lang="vi-VN" sz="26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600" dirty="0" smtClean="0">
                <a:cs typeface="Calibri" pitchFamily="34" charset="0"/>
              </a:rPr>
              <a:t>кохерентна</a:t>
            </a:r>
            <a:r>
              <a:rPr lang="vi-VN" sz="26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600" dirty="0" smtClean="0">
                <a:cs typeface="Calibri" pitchFamily="34" charset="0"/>
              </a:rPr>
              <a:t>целина</a:t>
            </a:r>
            <a:r>
              <a:rPr lang="vi-VN" sz="26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600" dirty="0" smtClean="0">
                <a:cs typeface="Calibri" pitchFamily="34" charset="0"/>
              </a:rPr>
              <a:t>која</a:t>
            </a:r>
            <a:r>
              <a:rPr lang="vi-VN" sz="26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600" dirty="0" smtClean="0">
                <a:cs typeface="Calibri" pitchFamily="34" charset="0"/>
              </a:rPr>
              <a:t>се</a:t>
            </a:r>
            <a:r>
              <a:rPr lang="vi-VN" sz="26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600" dirty="0" smtClean="0">
                <a:cs typeface="Calibri" pitchFamily="34" charset="0"/>
              </a:rPr>
              <a:t>састоји</a:t>
            </a:r>
            <a:r>
              <a:rPr lang="vi-VN" sz="26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600" dirty="0" smtClean="0">
                <a:cs typeface="Calibri" pitchFamily="34" charset="0"/>
              </a:rPr>
              <a:t>од</a:t>
            </a:r>
            <a:r>
              <a:rPr lang="sr-Latn-RS" sz="2600" dirty="0" smtClean="0">
                <a:cs typeface="Calibri" pitchFamily="34" charset="0"/>
              </a:rPr>
              <a:t> </a:t>
            </a:r>
            <a:r>
              <a:rPr lang="sr-Cyrl-RS" sz="2600" dirty="0" smtClean="0">
                <a:cs typeface="Calibri" pitchFamily="34" charset="0"/>
              </a:rPr>
              <a:t>много</a:t>
            </a:r>
            <a:r>
              <a:rPr lang="vi-VN" sz="26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600" dirty="0" smtClean="0">
                <a:cs typeface="Calibri" pitchFamily="34" charset="0"/>
              </a:rPr>
              <a:t>повезаних</a:t>
            </a:r>
            <a:r>
              <a:rPr lang="vi-VN" sz="26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600" dirty="0" smtClean="0">
                <a:cs typeface="Calibri" pitchFamily="34" charset="0"/>
              </a:rPr>
              <a:t>делова</a:t>
            </a:r>
            <a:r>
              <a:rPr lang="vi-VN" sz="26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sr-Cyrl-RS" sz="2600" dirty="0" smtClean="0">
                <a:cs typeface="Calibri" pitchFamily="34" charset="0"/>
              </a:rPr>
              <a:t>компонената</a:t>
            </a:r>
            <a:r>
              <a:rPr lang="vi-VN" sz="2600" dirty="0" smtClean="0">
                <a:latin typeface="Calibri" pitchFamily="34" charset="0"/>
                <a:cs typeface="Calibri" pitchFamily="34" charset="0"/>
              </a:rPr>
              <a:t> (</a:t>
            </a:r>
            <a:r>
              <a:rPr lang="sr-Cyrl-RS" sz="2600" dirty="0" smtClean="0">
                <a:cs typeface="Calibri" pitchFamily="34" charset="0"/>
              </a:rPr>
              <a:t>секторских</a:t>
            </a:r>
            <a:r>
              <a:rPr lang="vi-VN" sz="26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600" dirty="0" smtClean="0">
                <a:cs typeface="Calibri" pitchFamily="34" charset="0"/>
              </a:rPr>
              <a:t>и</a:t>
            </a:r>
            <a:r>
              <a:rPr lang="vi-VN" sz="26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600" dirty="0" smtClean="0">
                <a:cs typeface="Calibri" pitchFamily="34" charset="0"/>
              </a:rPr>
              <a:t>међусекторских</a:t>
            </a:r>
            <a:r>
              <a:rPr lang="vi-VN" sz="2600" dirty="0" smtClean="0">
                <a:latin typeface="Calibri" pitchFamily="34" charset="0"/>
                <a:cs typeface="Calibri" pitchFamily="34" charset="0"/>
              </a:rPr>
              <a:t>), </a:t>
            </a:r>
            <a:r>
              <a:rPr lang="sr-Cyrl-RS" sz="2600" dirty="0" smtClean="0">
                <a:cs typeface="Calibri" pitchFamily="34" charset="0"/>
              </a:rPr>
              <a:t>као</a:t>
            </a:r>
            <a:r>
              <a:rPr lang="vi-VN" sz="26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600" dirty="0" smtClean="0">
                <a:cs typeface="Calibri" pitchFamily="34" charset="0"/>
              </a:rPr>
              <a:t>и</a:t>
            </a:r>
            <a:r>
              <a:rPr lang="vi-VN" sz="26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600" dirty="0" smtClean="0">
                <a:cs typeface="Calibri" pitchFamily="34" charset="0"/>
              </a:rPr>
              <a:t>саме</a:t>
            </a:r>
            <a:r>
              <a:rPr lang="sr-Latn-RS" sz="2600" dirty="0" smtClean="0">
                <a:cs typeface="Calibri" pitchFamily="34" charset="0"/>
              </a:rPr>
              <a:t> </a:t>
            </a:r>
            <a:r>
              <a:rPr lang="sr-Cyrl-RS" sz="2600" dirty="0" smtClean="0">
                <a:cs typeface="Calibri" pitchFamily="34" charset="0"/>
              </a:rPr>
              <a:t>заједнице</a:t>
            </a:r>
            <a:r>
              <a:rPr lang="vi-VN" sz="2600" dirty="0" smtClean="0">
                <a:latin typeface="Calibri" pitchFamily="34" charset="0"/>
                <a:cs typeface="Calibri" pitchFamily="34" charset="0"/>
              </a:rPr>
              <a:t>; </a:t>
            </a:r>
            <a:r>
              <a:rPr lang="vi-VN" sz="2800" dirty="0" smtClean="0"/>
              <a:t/>
            </a:r>
            <a:br>
              <a:rPr lang="vi-VN" sz="2800" dirty="0" smtClean="0"/>
            </a:br>
            <a:endParaRPr lang="en-US" dirty="0"/>
          </a:p>
        </p:txBody>
      </p:sp>
      <p:pic>
        <p:nvPicPr>
          <p:cNvPr id="4" name="~PP837.WAV">
            <a:hlinkClick r:id="" action="ppaction://media"/>
          </p:cNvPr>
          <p:cNvPicPr>
            <a:picLocks noRot="1" noChangeAspect="1"/>
          </p:cNvPicPr>
          <p:nvPr>
            <a:wavAudioFile r:embed="rId1" name="~PP837.WAV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32825" y="63468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436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vi-VN" sz="2800" smtClean="0"/>
              <a:t/>
            </a:r>
            <a:br>
              <a:rPr lang="vi-VN" sz="2800" smtClean="0"/>
            </a:br>
            <a:endParaRPr lang="en-US" sz="280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32500" lnSpcReduction="20000"/>
          </a:bodyPr>
          <a:lstStyle/>
          <a:p>
            <a:pPr marL="365760" indent="-256032" eaLnBrk="1" fontAlgn="auto" hangingPunct="1">
              <a:spcAft>
                <a:spcPts val="0"/>
              </a:spcAft>
              <a:buFont typeface="Wingdings 3"/>
              <a:buNone/>
              <a:defRPr/>
            </a:pPr>
            <a:r>
              <a:rPr lang="sr-Cyrl-RS" sz="7400" dirty="0" smtClean="0">
                <a:cs typeface="Calibri" pitchFamily="34" charset="0"/>
              </a:rPr>
              <a:t>   </a:t>
            </a:r>
            <a:r>
              <a:rPr lang="vi-VN" sz="7400" dirty="0" smtClean="0">
                <a:latin typeface="Calibri" pitchFamily="34" charset="0"/>
                <a:cs typeface="Calibri" pitchFamily="34" charset="0"/>
              </a:rPr>
              <a:t>8. </a:t>
            </a:r>
            <a:r>
              <a:rPr lang="sr-Cyrl-RS" sz="7400" dirty="0" smtClean="0">
                <a:cs typeface="Calibri" pitchFamily="34" charset="0"/>
              </a:rPr>
              <a:t>Здравствени</a:t>
            </a:r>
            <a:r>
              <a:rPr lang="vi-VN" sz="7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7400" dirty="0" smtClean="0">
                <a:cs typeface="Calibri" pitchFamily="34" charset="0"/>
              </a:rPr>
              <a:t>систем</a:t>
            </a:r>
            <a:r>
              <a:rPr lang="vi-VN" sz="7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7400" dirty="0" smtClean="0">
                <a:cs typeface="Calibri" pitchFamily="34" charset="0"/>
              </a:rPr>
              <a:t>треба</a:t>
            </a:r>
            <a:r>
              <a:rPr lang="vi-VN" sz="7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7400" dirty="0" smtClean="0">
                <a:cs typeface="Calibri" pitchFamily="34" charset="0"/>
              </a:rPr>
              <a:t>да</a:t>
            </a:r>
            <a:r>
              <a:rPr lang="vi-VN" sz="7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7400" dirty="0" smtClean="0">
                <a:cs typeface="Calibri" pitchFamily="34" charset="0"/>
              </a:rPr>
              <a:t>буде</a:t>
            </a:r>
            <a:r>
              <a:rPr lang="vi-VN" sz="7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7400" dirty="0" smtClean="0">
                <a:cs typeface="Calibri" pitchFamily="34" charset="0"/>
              </a:rPr>
              <a:t>креиран</a:t>
            </a:r>
            <a:r>
              <a:rPr lang="vi-VN" sz="7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7400" dirty="0" smtClean="0">
                <a:cs typeface="Calibri" pitchFamily="34" charset="0"/>
              </a:rPr>
              <a:t>тако</a:t>
            </a:r>
            <a:r>
              <a:rPr lang="vi-VN" sz="7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7400" dirty="0" smtClean="0">
                <a:cs typeface="Calibri" pitchFamily="34" charset="0"/>
              </a:rPr>
              <a:t>да</a:t>
            </a:r>
            <a:r>
              <a:rPr lang="vi-VN" sz="7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7400" dirty="0" smtClean="0">
                <a:cs typeface="Calibri" pitchFamily="34" charset="0"/>
              </a:rPr>
              <a:t>сви</a:t>
            </a:r>
            <a:r>
              <a:rPr lang="vi-VN" sz="7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7400" dirty="0" smtClean="0">
                <a:cs typeface="Calibri" pitchFamily="34" charset="0"/>
              </a:rPr>
              <a:t>његови</a:t>
            </a:r>
            <a:r>
              <a:rPr lang="vi-VN" sz="7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7400" dirty="0" smtClean="0">
                <a:cs typeface="Calibri" pitchFamily="34" charset="0"/>
              </a:rPr>
              <a:t>делови</a:t>
            </a:r>
            <a:r>
              <a:rPr lang="vi-VN" sz="7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7400" dirty="0" smtClean="0">
                <a:cs typeface="Calibri" pitchFamily="34" charset="0"/>
              </a:rPr>
              <a:t>раде</a:t>
            </a:r>
            <a:r>
              <a:rPr lang="vi-VN" sz="7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7400" dirty="0" smtClean="0">
                <a:cs typeface="Calibri" pitchFamily="34" charset="0"/>
              </a:rPr>
              <a:t>заједно</a:t>
            </a:r>
            <a:r>
              <a:rPr lang="vi-VN" sz="7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7400" dirty="0" smtClean="0">
                <a:cs typeface="Calibri" pitchFamily="34" charset="0"/>
              </a:rPr>
              <a:t>и</a:t>
            </a:r>
            <a:r>
              <a:rPr lang="vi-VN" sz="7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7400" dirty="0" smtClean="0">
                <a:cs typeface="Calibri" pitchFamily="34" charset="0"/>
              </a:rPr>
              <a:t>да</a:t>
            </a:r>
            <a:r>
              <a:rPr lang="sr-Latn-RS" sz="7400" dirty="0" smtClean="0">
                <a:cs typeface="Calibri" pitchFamily="34" charset="0"/>
              </a:rPr>
              <a:t> </a:t>
            </a:r>
            <a:r>
              <a:rPr lang="sr-Cyrl-RS" sz="7400" dirty="0" smtClean="0">
                <a:cs typeface="Calibri" pitchFamily="34" charset="0"/>
              </a:rPr>
              <a:t>се</a:t>
            </a:r>
            <a:r>
              <a:rPr lang="vi-VN" sz="7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7400" dirty="0" smtClean="0">
                <a:cs typeface="Calibri" pitchFamily="34" charset="0"/>
              </a:rPr>
              <a:t>прилагоде</a:t>
            </a:r>
            <a:r>
              <a:rPr lang="vi-VN" sz="7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7400" dirty="0" smtClean="0">
                <a:cs typeface="Calibri" pitchFamily="34" charset="0"/>
              </a:rPr>
              <a:t>један</a:t>
            </a:r>
            <a:r>
              <a:rPr lang="vi-VN" sz="7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7400" dirty="0" smtClean="0">
                <a:cs typeface="Calibri" pitchFamily="34" charset="0"/>
              </a:rPr>
              <a:t>другом</a:t>
            </a:r>
            <a:r>
              <a:rPr lang="vi-VN" sz="7400" dirty="0" smtClean="0">
                <a:latin typeface="Calibri" pitchFamily="34" charset="0"/>
                <a:cs typeface="Calibri" pitchFamily="34" charset="0"/>
              </a:rPr>
              <a:t>. </a:t>
            </a:r>
            <a:r>
              <a:rPr lang="sr-Cyrl-RS" sz="7400" dirty="0" smtClean="0">
                <a:cs typeface="Calibri" pitchFamily="34" charset="0"/>
              </a:rPr>
              <a:t>Ово</a:t>
            </a:r>
            <a:r>
              <a:rPr lang="vi-VN" sz="7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7400" dirty="0" smtClean="0">
                <a:cs typeface="Calibri" pitchFamily="34" charset="0"/>
              </a:rPr>
              <a:t>се</a:t>
            </a:r>
            <a:r>
              <a:rPr lang="vi-VN" sz="7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7400" dirty="0" smtClean="0">
                <a:cs typeface="Calibri" pitchFamily="34" charset="0"/>
              </a:rPr>
              <a:t>може</a:t>
            </a:r>
            <a:r>
              <a:rPr lang="vi-VN" sz="7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7400" dirty="0" smtClean="0">
                <a:cs typeface="Calibri" pitchFamily="34" charset="0"/>
              </a:rPr>
              <a:t>учинити</a:t>
            </a:r>
            <a:r>
              <a:rPr lang="vi-VN" sz="7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7400" dirty="0" smtClean="0">
                <a:cs typeface="Calibri" pitchFamily="34" charset="0"/>
              </a:rPr>
              <a:t>кроз</a:t>
            </a:r>
            <a:r>
              <a:rPr lang="vi-VN" sz="7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7400" dirty="0" smtClean="0">
                <a:cs typeface="Calibri" pitchFamily="34" charset="0"/>
              </a:rPr>
              <a:t>сталну</a:t>
            </a:r>
            <a:r>
              <a:rPr lang="vi-VN" sz="7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7400" dirty="0" smtClean="0">
                <a:cs typeface="Calibri" pitchFamily="34" charset="0"/>
              </a:rPr>
              <a:t>комуникацију</a:t>
            </a:r>
            <a:r>
              <a:rPr lang="vi-VN" sz="7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7400" dirty="0" smtClean="0">
                <a:cs typeface="Calibri" pitchFamily="34" charset="0"/>
              </a:rPr>
              <a:t>и</a:t>
            </a:r>
            <a:r>
              <a:rPr lang="vi-VN" sz="7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7400" dirty="0" smtClean="0">
                <a:cs typeface="Calibri" pitchFamily="34" charset="0"/>
              </a:rPr>
              <a:t>поделу рада</a:t>
            </a:r>
            <a:r>
              <a:rPr lang="vi-VN" sz="7400" dirty="0" smtClean="0">
                <a:latin typeface="Calibri" pitchFamily="34" charset="0"/>
                <a:cs typeface="Calibri" pitchFamily="34" charset="0"/>
              </a:rPr>
              <a:t>;</a:t>
            </a:r>
            <a:endParaRPr lang="sr-Cyrl-RS" sz="7400" dirty="0" smtClean="0">
              <a:cs typeface="Calibri" pitchFamily="34" charset="0"/>
            </a:endParaRP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None/>
              <a:defRPr/>
            </a:pPr>
            <a:r>
              <a:rPr lang="vi-VN" sz="7400" dirty="0" smtClean="0">
                <a:latin typeface="Calibri" pitchFamily="34" charset="0"/>
                <a:cs typeface="Calibri" pitchFamily="34" charset="0"/>
              </a:rPr>
              <a:t/>
            </a:r>
            <a:br>
              <a:rPr lang="vi-VN" sz="7400" dirty="0" smtClean="0">
                <a:latin typeface="Calibri" pitchFamily="34" charset="0"/>
                <a:cs typeface="Calibri" pitchFamily="34" charset="0"/>
              </a:rPr>
            </a:br>
            <a:r>
              <a:rPr lang="vi-VN" sz="7400" dirty="0" smtClean="0">
                <a:latin typeface="Calibri" pitchFamily="34" charset="0"/>
                <a:cs typeface="Calibri" pitchFamily="34" charset="0"/>
              </a:rPr>
              <a:t>9. </a:t>
            </a:r>
            <a:r>
              <a:rPr lang="sr-Cyrl-RS" sz="7400" dirty="0" smtClean="0">
                <a:cs typeface="Calibri" pitchFamily="34" charset="0"/>
              </a:rPr>
              <a:t>Здравствени</a:t>
            </a:r>
            <a:r>
              <a:rPr lang="vi-VN" sz="7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7400" dirty="0" smtClean="0">
                <a:cs typeface="Calibri" pitchFamily="34" charset="0"/>
              </a:rPr>
              <a:t>информациони</a:t>
            </a:r>
            <a:r>
              <a:rPr lang="vi-VN" sz="7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7400" dirty="0" smtClean="0">
                <a:cs typeface="Calibri" pitchFamily="34" charset="0"/>
              </a:rPr>
              <a:t>систем</a:t>
            </a:r>
            <a:r>
              <a:rPr lang="vi-VN" sz="7400" dirty="0" smtClean="0">
                <a:latin typeface="Calibri" pitchFamily="34" charset="0"/>
                <a:cs typeface="Calibri" pitchFamily="34" charset="0"/>
              </a:rPr>
              <a:t> (</a:t>
            </a:r>
            <a:r>
              <a:rPr lang="sr-Cyrl-RS" sz="7400" dirty="0" smtClean="0">
                <a:cs typeface="Calibri" pitchFamily="34" charset="0"/>
              </a:rPr>
              <a:t>ЗИС</a:t>
            </a:r>
            <a:r>
              <a:rPr lang="vi-VN" sz="7400" dirty="0" smtClean="0">
                <a:latin typeface="Calibri" pitchFamily="34" charset="0"/>
                <a:cs typeface="Calibri" pitchFamily="34" charset="0"/>
              </a:rPr>
              <a:t>), </a:t>
            </a:r>
            <a:r>
              <a:rPr lang="sr-Cyrl-RS" sz="7400" dirty="0" smtClean="0">
                <a:cs typeface="Calibri" pitchFamily="34" charset="0"/>
              </a:rPr>
              <a:t>а</a:t>
            </a:r>
            <a:r>
              <a:rPr lang="vi-VN" sz="7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7400" dirty="0" smtClean="0">
                <a:cs typeface="Calibri" pitchFamily="34" charset="0"/>
              </a:rPr>
              <a:t>посебно</a:t>
            </a:r>
            <a:r>
              <a:rPr lang="vi-VN" sz="7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7400" dirty="0" smtClean="0">
                <a:cs typeface="Calibri" pitchFamily="34" charset="0"/>
              </a:rPr>
              <a:t>здравствени</a:t>
            </a:r>
            <a:r>
              <a:rPr lang="vi-VN" sz="7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7400" dirty="0" smtClean="0">
                <a:cs typeface="Calibri" pitchFamily="34" charset="0"/>
              </a:rPr>
              <a:t>менаџмент</a:t>
            </a:r>
            <a:r>
              <a:rPr lang="sr-Latn-RS" sz="7400" dirty="0" smtClean="0">
                <a:cs typeface="Calibri" pitchFamily="34" charset="0"/>
              </a:rPr>
              <a:t> </a:t>
            </a:r>
            <a:r>
              <a:rPr lang="sr-Cyrl-RS" sz="7400" dirty="0" smtClean="0">
                <a:cs typeface="Calibri" pitchFamily="34" charset="0"/>
              </a:rPr>
              <a:t>информациони</a:t>
            </a:r>
            <a:r>
              <a:rPr lang="vi-VN" sz="7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7400" dirty="0" smtClean="0">
                <a:cs typeface="Calibri" pitchFamily="34" charset="0"/>
              </a:rPr>
              <a:t>систем</a:t>
            </a:r>
            <a:r>
              <a:rPr lang="vi-VN" sz="7400" dirty="0" smtClean="0">
                <a:latin typeface="Calibri" pitchFamily="34" charset="0"/>
                <a:cs typeface="Calibri" pitchFamily="34" charset="0"/>
              </a:rPr>
              <a:t> (</a:t>
            </a:r>
            <a:r>
              <a:rPr lang="sr-Cyrl-RS" sz="7400" dirty="0" smtClean="0">
                <a:cs typeface="Calibri" pitchFamily="34" charset="0"/>
              </a:rPr>
              <a:t>ЗМИС</a:t>
            </a:r>
            <a:r>
              <a:rPr lang="vi-VN" sz="7400" dirty="0" smtClean="0">
                <a:latin typeface="Calibri" pitchFamily="34" charset="0"/>
                <a:cs typeface="Calibri" pitchFamily="34" charset="0"/>
              </a:rPr>
              <a:t>), </a:t>
            </a:r>
            <a:r>
              <a:rPr lang="sr-Cyrl-RS" sz="7400" dirty="0" smtClean="0">
                <a:cs typeface="Calibri" pitchFamily="34" charset="0"/>
              </a:rPr>
              <a:t>развио</a:t>
            </a:r>
            <a:r>
              <a:rPr lang="vi-VN" sz="7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7400" dirty="0" smtClean="0">
                <a:cs typeface="Calibri" pitchFamily="34" charset="0"/>
              </a:rPr>
              <a:t>се</a:t>
            </a:r>
            <a:r>
              <a:rPr lang="vi-VN" sz="7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7400" dirty="0" smtClean="0">
                <a:cs typeface="Calibri" pitchFamily="34" charset="0"/>
              </a:rPr>
              <a:t>релативно</a:t>
            </a:r>
            <a:r>
              <a:rPr lang="vi-VN" sz="7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7400" dirty="0" smtClean="0">
                <a:cs typeface="Calibri" pitchFamily="34" charset="0"/>
              </a:rPr>
              <a:t>касно</a:t>
            </a:r>
            <a:r>
              <a:rPr lang="vi-VN" sz="7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7400" dirty="0" smtClean="0">
                <a:cs typeface="Calibri" pitchFamily="34" charset="0"/>
              </a:rPr>
              <a:t>и</a:t>
            </a:r>
            <a:r>
              <a:rPr lang="vi-VN" sz="7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7400" dirty="0" smtClean="0">
                <a:cs typeface="Calibri" pitchFamily="34" charset="0"/>
              </a:rPr>
              <a:t>још</a:t>
            </a:r>
            <a:r>
              <a:rPr lang="vi-VN" sz="7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7400" dirty="0" smtClean="0">
                <a:cs typeface="Calibri" pitchFamily="34" charset="0"/>
              </a:rPr>
              <a:t>се</a:t>
            </a:r>
            <a:r>
              <a:rPr lang="vi-VN" sz="7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7400" dirty="0" smtClean="0">
                <a:cs typeface="Calibri" pitchFamily="34" charset="0"/>
              </a:rPr>
              <a:t>развија</a:t>
            </a:r>
            <a:r>
              <a:rPr lang="vi-VN" sz="7400" dirty="0" smtClean="0">
                <a:latin typeface="Calibri" pitchFamily="34" charset="0"/>
                <a:cs typeface="Calibri" pitchFamily="34" charset="0"/>
              </a:rPr>
              <a:t>;</a:t>
            </a:r>
            <a:br>
              <a:rPr lang="vi-VN" sz="7400" dirty="0" smtClean="0">
                <a:latin typeface="Calibri" pitchFamily="34" charset="0"/>
                <a:cs typeface="Calibri" pitchFamily="34" charset="0"/>
              </a:rPr>
            </a:br>
            <a:r>
              <a:rPr lang="vi-VN" sz="7400" dirty="0" smtClean="0">
                <a:latin typeface="Calibri" pitchFamily="34" charset="0"/>
                <a:cs typeface="Calibri" pitchFamily="34" charset="0"/>
              </a:rPr>
              <a:t>10. </a:t>
            </a:r>
            <a:r>
              <a:rPr lang="sr-Cyrl-RS" sz="7400" dirty="0" smtClean="0">
                <a:cs typeface="Calibri" pitchFamily="34" charset="0"/>
              </a:rPr>
              <a:t>Рад</a:t>
            </a:r>
            <a:r>
              <a:rPr lang="vi-VN" sz="7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7400" dirty="0" smtClean="0">
                <a:cs typeface="Calibri" pitchFamily="34" charset="0"/>
              </a:rPr>
              <a:t>на</a:t>
            </a:r>
            <a:r>
              <a:rPr lang="vi-VN" sz="7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7400" dirty="0" smtClean="0">
                <a:cs typeface="Calibri" pitchFamily="34" charset="0"/>
              </a:rPr>
              <a:t>унапређењу</a:t>
            </a:r>
            <a:r>
              <a:rPr lang="vi-VN" sz="7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7400" dirty="0" smtClean="0">
                <a:cs typeface="Calibri" pitchFamily="34" charset="0"/>
              </a:rPr>
              <a:t>здравља</a:t>
            </a:r>
            <a:r>
              <a:rPr lang="vi-VN" sz="7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7400" dirty="0" smtClean="0">
                <a:cs typeface="Calibri" pitchFamily="34" charset="0"/>
              </a:rPr>
              <a:t>и</a:t>
            </a:r>
            <a:r>
              <a:rPr lang="vi-VN" sz="7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7400" dirty="0" smtClean="0">
                <a:cs typeface="Calibri" pitchFamily="34" charset="0"/>
              </a:rPr>
              <a:t>здравствена</a:t>
            </a:r>
            <a:r>
              <a:rPr lang="vi-VN" sz="7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7400" dirty="0" smtClean="0">
                <a:cs typeface="Calibri" pitchFamily="34" charset="0"/>
              </a:rPr>
              <a:t>заштита</a:t>
            </a:r>
            <a:r>
              <a:rPr lang="vi-VN" sz="7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7400" dirty="0" smtClean="0">
                <a:cs typeface="Calibri" pitchFamily="34" charset="0"/>
              </a:rPr>
              <a:t>људи</a:t>
            </a:r>
            <a:r>
              <a:rPr lang="vi-VN" sz="7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7400" dirty="0" smtClean="0">
                <a:cs typeface="Calibri" pitchFamily="34" charset="0"/>
              </a:rPr>
              <a:t>имају</a:t>
            </a:r>
            <a:r>
              <a:rPr lang="vi-VN" sz="7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7400" dirty="0" smtClean="0">
                <a:cs typeface="Calibri" pitchFamily="34" charset="0"/>
              </a:rPr>
              <a:t>своје</a:t>
            </a:r>
            <a:r>
              <a:rPr lang="vi-VN" sz="7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7400" dirty="0" smtClean="0">
                <a:cs typeface="Calibri" pitchFamily="34" charset="0"/>
              </a:rPr>
              <a:t>специфичности</a:t>
            </a:r>
            <a:r>
              <a:rPr lang="vi-VN" sz="7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7400" dirty="0" smtClean="0">
                <a:cs typeface="Calibri" pitchFamily="34" charset="0"/>
              </a:rPr>
              <a:t>у</a:t>
            </a:r>
            <a:r>
              <a:rPr lang="sr-Latn-RS" sz="7400" dirty="0" smtClean="0">
                <a:cs typeface="Calibri" pitchFamily="34" charset="0"/>
              </a:rPr>
              <a:t> </a:t>
            </a:r>
            <a:r>
              <a:rPr lang="sr-Cyrl-RS" sz="7400" dirty="0" smtClean="0">
                <a:cs typeface="Calibri" pitchFamily="34" charset="0"/>
              </a:rPr>
              <a:t>односу</a:t>
            </a:r>
            <a:r>
              <a:rPr lang="vi-VN" sz="7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7400" dirty="0" smtClean="0">
                <a:cs typeface="Calibri" pitchFamily="34" charset="0"/>
              </a:rPr>
              <a:t>на</a:t>
            </a:r>
            <a:r>
              <a:rPr lang="vi-VN" sz="7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7400" dirty="0" smtClean="0">
                <a:cs typeface="Calibri" pitchFamily="34" charset="0"/>
              </a:rPr>
              <a:t>класичан</a:t>
            </a:r>
            <a:r>
              <a:rPr lang="vi-VN" sz="7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7400" dirty="0" smtClean="0">
                <a:cs typeface="Calibri" pitchFamily="34" charset="0"/>
              </a:rPr>
              <a:t>рад</a:t>
            </a:r>
            <a:r>
              <a:rPr lang="vi-VN" sz="7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7400" dirty="0" smtClean="0">
                <a:cs typeface="Calibri" pitchFamily="34" charset="0"/>
              </a:rPr>
              <a:t>других</a:t>
            </a:r>
            <a:r>
              <a:rPr lang="vi-VN" sz="7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7400" dirty="0" smtClean="0">
                <a:cs typeface="Calibri" pitchFamily="34" charset="0"/>
              </a:rPr>
              <a:t>организација</a:t>
            </a:r>
            <a:r>
              <a:rPr lang="vi-VN" sz="7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7400" dirty="0" smtClean="0">
                <a:cs typeface="Calibri" pitchFamily="34" charset="0"/>
              </a:rPr>
              <a:t>и</a:t>
            </a:r>
            <a:r>
              <a:rPr lang="vi-VN" sz="7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7400" dirty="0" smtClean="0">
                <a:cs typeface="Calibri" pitchFamily="34" charset="0"/>
              </a:rPr>
              <a:t>установа</a:t>
            </a:r>
            <a:r>
              <a:rPr lang="vi-VN" sz="7400" dirty="0" smtClean="0">
                <a:latin typeface="Calibri" pitchFamily="34" charset="0"/>
                <a:cs typeface="Calibri" pitchFamily="34" charset="0"/>
              </a:rPr>
              <a:t>;</a:t>
            </a:r>
            <a:r>
              <a:rPr lang="vi-VN" sz="7400" dirty="0" smtClean="0">
                <a:latin typeface="+mj-lt"/>
              </a:rPr>
              <a:t/>
            </a:r>
            <a:br>
              <a:rPr lang="vi-VN" sz="7400" dirty="0" smtClean="0">
                <a:latin typeface="+mj-lt"/>
              </a:rPr>
            </a:br>
            <a:r>
              <a:rPr lang="vi-VN" dirty="0" smtClean="0">
                <a:latin typeface="+mj-lt"/>
              </a:rPr>
              <a:t/>
            </a:r>
            <a:br>
              <a:rPr lang="vi-VN" dirty="0" smtClean="0">
                <a:latin typeface="+mj-lt"/>
              </a:rPr>
            </a:br>
            <a:endParaRPr lang="en-US" dirty="0" smtClean="0">
              <a:latin typeface="+mj-lt"/>
            </a:endParaRPr>
          </a:p>
        </p:txBody>
      </p:sp>
      <p:pic>
        <p:nvPicPr>
          <p:cNvPr id="4" name="~PP1957.WAV">
            <a:hlinkClick r:id="" action="ppaction://media"/>
          </p:cNvPr>
          <p:cNvPicPr>
            <a:picLocks noRot="1" noChangeAspect="1"/>
          </p:cNvPicPr>
          <p:nvPr>
            <a:wavAudioFile r:embed="rId1" name="~PP1957.WAV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32825" y="63468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777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18435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 3" pitchFamily="18" charset="2"/>
              <a:buNone/>
            </a:pPr>
            <a:r>
              <a:rPr lang="en-US" sz="2400" smtClean="0">
                <a:cs typeface="Calibri" pitchFamily="34" charset="0"/>
              </a:rPr>
              <a:t>    </a:t>
            </a:r>
            <a:r>
              <a:rPr lang="vi-VN" sz="2400" smtClean="0">
                <a:latin typeface="Calibri" pitchFamily="34" charset="0"/>
                <a:cs typeface="Calibri" pitchFamily="34" charset="0"/>
              </a:rPr>
              <a:t>11. </a:t>
            </a:r>
            <a:r>
              <a:rPr lang="en-US" sz="2400" smtClean="0">
                <a:cs typeface="Calibri" pitchFamily="34" charset="0"/>
              </a:rPr>
              <a:t>Процену</a:t>
            </a:r>
            <a:r>
              <a:rPr lang="vi-VN" sz="24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cs typeface="Calibri" pitchFamily="34" charset="0"/>
              </a:rPr>
              <a:t>успешности</a:t>
            </a:r>
            <a:r>
              <a:rPr lang="vi-VN" sz="24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cs typeface="Calibri" pitchFamily="34" charset="0"/>
              </a:rPr>
              <a:t>рада</a:t>
            </a:r>
            <a:r>
              <a:rPr lang="vi-VN" sz="24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cs typeface="Calibri" pitchFamily="34" charset="0"/>
              </a:rPr>
              <a:t>овог</a:t>
            </a:r>
            <a:r>
              <a:rPr lang="vi-VN" sz="24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cs typeface="Calibri" pitchFamily="34" charset="0"/>
              </a:rPr>
              <a:t>система</a:t>
            </a:r>
            <a:r>
              <a:rPr lang="vi-VN" sz="2400" smtClean="0">
                <a:latin typeface="Calibri" pitchFamily="34" charset="0"/>
                <a:cs typeface="Calibri" pitchFamily="34" charset="0"/>
              </a:rPr>
              <a:t>, </a:t>
            </a:r>
            <a:r>
              <a:rPr lang="en-US" sz="2400" smtClean="0">
                <a:cs typeface="Calibri" pitchFamily="34" charset="0"/>
              </a:rPr>
              <a:t>односно</a:t>
            </a:r>
            <a:r>
              <a:rPr lang="vi-VN" sz="24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cs typeface="Calibri" pitchFamily="34" charset="0"/>
              </a:rPr>
              <a:t>његову</a:t>
            </a:r>
            <a:r>
              <a:rPr lang="vi-VN" sz="24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cs typeface="Calibri" pitchFamily="34" charset="0"/>
              </a:rPr>
              <a:t>ефикасност</a:t>
            </a:r>
            <a:r>
              <a:rPr lang="vi-VN" sz="24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cs typeface="Calibri" pitchFamily="34" charset="0"/>
              </a:rPr>
              <a:t>и</a:t>
            </a:r>
            <a:r>
              <a:rPr lang="vi-VN" sz="24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cs typeface="Calibri" pitchFamily="34" charset="0"/>
              </a:rPr>
              <a:t>ефективност</a:t>
            </a:r>
            <a:r>
              <a:rPr lang="vi-VN" sz="2400" smtClean="0">
                <a:latin typeface="Calibri" pitchFamily="34" charset="0"/>
                <a:cs typeface="Calibri" pitchFamily="34" charset="0"/>
              </a:rPr>
              <a:t>, </a:t>
            </a:r>
            <a:r>
              <a:rPr lang="en-US" sz="2400" smtClean="0">
                <a:cs typeface="Calibri" pitchFamily="34" charset="0"/>
              </a:rPr>
              <a:t>није једноставно</a:t>
            </a:r>
            <a:r>
              <a:rPr lang="vi-VN" sz="24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cs typeface="Calibri" pitchFamily="34" charset="0"/>
              </a:rPr>
              <a:t>и</a:t>
            </a:r>
            <a:r>
              <a:rPr lang="vi-VN" sz="24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cs typeface="Calibri" pitchFamily="34" charset="0"/>
              </a:rPr>
              <a:t>лако</a:t>
            </a:r>
            <a:r>
              <a:rPr lang="vi-VN" sz="24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cs typeface="Calibri" pitchFamily="34" charset="0"/>
              </a:rPr>
              <a:t>мерити</a:t>
            </a:r>
            <a:r>
              <a:rPr lang="vi-VN" sz="2400" smtClean="0">
                <a:latin typeface="Calibri" pitchFamily="34" charset="0"/>
                <a:cs typeface="Calibri" pitchFamily="34" charset="0"/>
              </a:rPr>
              <a:t>;</a:t>
            </a:r>
            <a:endParaRPr lang="en-US" sz="2400" smtClean="0">
              <a:cs typeface="Calibri" pitchFamily="34" charset="0"/>
            </a:endParaRPr>
          </a:p>
          <a:p>
            <a:pPr eaLnBrk="1" hangingPunct="1">
              <a:buFont typeface="Wingdings 3" pitchFamily="18" charset="2"/>
              <a:buNone/>
            </a:pPr>
            <a:r>
              <a:rPr lang="vi-VN" sz="2400" smtClean="0">
                <a:latin typeface="Calibri" pitchFamily="34" charset="0"/>
                <a:cs typeface="Calibri" pitchFamily="34" charset="0"/>
              </a:rPr>
              <a:t/>
            </a:r>
            <a:br>
              <a:rPr lang="vi-VN" sz="2400" smtClean="0">
                <a:latin typeface="Calibri" pitchFamily="34" charset="0"/>
                <a:cs typeface="Calibri" pitchFamily="34" charset="0"/>
              </a:rPr>
            </a:br>
            <a:r>
              <a:rPr lang="vi-VN" sz="2400" smtClean="0">
                <a:latin typeface="Calibri" pitchFamily="34" charset="0"/>
                <a:cs typeface="Calibri" pitchFamily="34" charset="0"/>
              </a:rPr>
              <a:t>12. </a:t>
            </a:r>
            <a:r>
              <a:rPr lang="en-US" sz="2400" smtClean="0">
                <a:cs typeface="Calibri" pitchFamily="34" charset="0"/>
              </a:rPr>
              <a:t>За</a:t>
            </a:r>
            <a:r>
              <a:rPr lang="vi-VN" sz="24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cs typeface="Calibri" pitchFamily="34" charset="0"/>
              </a:rPr>
              <a:t>успех</a:t>
            </a:r>
            <a:r>
              <a:rPr lang="vi-VN" sz="24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cs typeface="Calibri" pitchFamily="34" charset="0"/>
              </a:rPr>
              <a:t>неких</a:t>
            </a:r>
            <a:r>
              <a:rPr lang="vi-VN" sz="24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cs typeface="Calibri" pitchFamily="34" charset="0"/>
              </a:rPr>
              <a:t>мера</a:t>
            </a:r>
            <a:r>
              <a:rPr lang="vi-VN" sz="24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cs typeface="Calibri" pitchFamily="34" charset="0"/>
              </a:rPr>
              <a:t>и</a:t>
            </a:r>
            <a:r>
              <a:rPr lang="vi-VN" sz="24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cs typeface="Calibri" pitchFamily="34" charset="0"/>
              </a:rPr>
              <a:t>акција</a:t>
            </a:r>
            <a:r>
              <a:rPr lang="vi-VN" sz="24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cs typeface="Calibri" pitchFamily="34" charset="0"/>
              </a:rPr>
              <a:t>у</a:t>
            </a:r>
            <a:r>
              <a:rPr lang="vi-VN" sz="24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cs typeface="Calibri" pitchFamily="34" charset="0"/>
              </a:rPr>
              <a:t>развоју</a:t>
            </a:r>
            <a:r>
              <a:rPr lang="vi-VN" sz="24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cs typeface="Calibri" pitchFamily="34" charset="0"/>
              </a:rPr>
              <a:t>здравственог</a:t>
            </a:r>
            <a:r>
              <a:rPr lang="vi-VN" sz="24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cs typeface="Calibri" pitchFamily="34" charset="0"/>
              </a:rPr>
              <a:t>система</a:t>
            </a:r>
            <a:r>
              <a:rPr lang="vi-VN" sz="2400" smtClean="0">
                <a:latin typeface="Calibri" pitchFamily="34" charset="0"/>
                <a:cs typeface="Calibri" pitchFamily="34" charset="0"/>
              </a:rPr>
              <a:t> (</a:t>
            </a:r>
            <a:r>
              <a:rPr lang="en-US" sz="2400" smtClean="0">
                <a:cs typeface="Calibri" pitchFamily="34" charset="0"/>
              </a:rPr>
              <a:t>сем</a:t>
            </a:r>
            <a:r>
              <a:rPr lang="vi-VN" sz="24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cs typeface="Calibri" pitchFamily="34" charset="0"/>
              </a:rPr>
              <a:t>неких</a:t>
            </a:r>
            <a:r>
              <a:rPr lang="vi-VN" sz="24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cs typeface="Calibri" pitchFamily="34" charset="0"/>
              </a:rPr>
              <a:t>код</a:t>
            </a:r>
            <a:r>
              <a:rPr lang="vi-VN" sz="24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cs typeface="Calibri" pitchFamily="34" charset="0"/>
              </a:rPr>
              <a:t>којих су</a:t>
            </a:r>
            <a:r>
              <a:rPr lang="vi-VN" sz="24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cs typeface="Calibri" pitchFamily="34" charset="0"/>
              </a:rPr>
              <a:t>резултати</a:t>
            </a:r>
            <a:r>
              <a:rPr lang="vi-VN" sz="24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cs typeface="Calibri" pitchFamily="34" charset="0"/>
              </a:rPr>
              <a:t>видљиви</a:t>
            </a:r>
            <a:r>
              <a:rPr lang="vi-VN" sz="24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cs typeface="Calibri" pitchFamily="34" charset="0"/>
              </a:rPr>
              <a:t>скоро</a:t>
            </a:r>
            <a:r>
              <a:rPr lang="vi-VN" sz="24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cs typeface="Calibri" pitchFamily="34" charset="0"/>
              </a:rPr>
              <a:t>одмах</a:t>
            </a:r>
            <a:r>
              <a:rPr lang="vi-VN" sz="24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cs typeface="Calibri" pitchFamily="34" charset="0"/>
              </a:rPr>
              <a:t>послије</a:t>
            </a:r>
            <a:r>
              <a:rPr lang="vi-VN" sz="24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cs typeface="Calibri" pitchFamily="34" charset="0"/>
              </a:rPr>
              <a:t>акције</a:t>
            </a:r>
            <a:r>
              <a:rPr lang="vi-VN" sz="2400" smtClean="0">
                <a:latin typeface="Calibri" pitchFamily="34" charset="0"/>
                <a:cs typeface="Calibri" pitchFamily="34" charset="0"/>
              </a:rPr>
              <a:t>), </a:t>
            </a:r>
            <a:r>
              <a:rPr lang="en-US" sz="2400" smtClean="0">
                <a:cs typeface="Calibri" pitchFamily="34" charset="0"/>
              </a:rPr>
              <a:t>потребан</a:t>
            </a:r>
            <a:r>
              <a:rPr lang="vi-VN" sz="24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cs typeface="Calibri" pitchFamily="34" charset="0"/>
              </a:rPr>
              <a:t>је</a:t>
            </a:r>
            <a:r>
              <a:rPr lang="vi-VN" sz="24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cs typeface="Calibri" pitchFamily="34" charset="0"/>
              </a:rPr>
              <a:t>дужи</a:t>
            </a:r>
            <a:r>
              <a:rPr lang="vi-VN" sz="24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cs typeface="Calibri" pitchFamily="34" charset="0"/>
              </a:rPr>
              <a:t>временски период</a:t>
            </a:r>
          </a:p>
        </p:txBody>
      </p:sp>
      <p:pic>
        <p:nvPicPr>
          <p:cNvPr id="4" name="~PP321.WAV">
            <a:hlinkClick r:id="" action="ppaction://media"/>
          </p:cNvPr>
          <p:cNvPicPr>
            <a:picLocks noRot="1" noChangeAspect="1"/>
          </p:cNvPicPr>
          <p:nvPr>
            <a:wavAudioFile r:embed="rId1" name="~PP321.WAV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32825" y="63468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863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smtClean="0">
                <a:cs typeface="Calibri" pitchFamily="34" charset="0"/>
              </a:rPr>
              <a:t>Јачање примене управљања и руковођења од 1990.год. до данас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10000"/>
          </a:bodyPr>
          <a:lstStyle/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sr-Cyrl-RS" sz="2600" dirty="0" smtClean="0">
                <a:cs typeface="Calibri" pitchFamily="34" charset="0"/>
              </a:rPr>
              <a:t>неопходност</a:t>
            </a:r>
            <a:r>
              <a:rPr lang="vi-VN" sz="26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600" dirty="0" smtClean="0">
                <a:cs typeface="Calibri" pitchFamily="34" charset="0"/>
              </a:rPr>
              <a:t>едукације</a:t>
            </a:r>
            <a:r>
              <a:rPr lang="vi-VN" sz="26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600" dirty="0" smtClean="0">
                <a:cs typeface="Calibri" pitchFamily="34" charset="0"/>
              </a:rPr>
              <a:t>раководећег</a:t>
            </a:r>
            <a:r>
              <a:rPr lang="vi-VN" sz="26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600" dirty="0" smtClean="0">
                <a:cs typeface="Calibri" pitchFamily="34" charset="0"/>
              </a:rPr>
              <a:t>здравственог</a:t>
            </a:r>
            <a:r>
              <a:rPr lang="vi-VN" sz="26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600" dirty="0" smtClean="0">
                <a:cs typeface="Calibri" pitchFamily="34" charset="0"/>
              </a:rPr>
              <a:t>кадра</a:t>
            </a:r>
            <a:r>
              <a:rPr lang="vi-VN" sz="2600" dirty="0" smtClean="0">
                <a:latin typeface="Calibri" pitchFamily="34" charset="0"/>
                <a:cs typeface="Calibri" pitchFamily="34" charset="0"/>
              </a:rPr>
              <a:t>,</a:t>
            </a:r>
            <a:br>
              <a:rPr lang="vi-VN" sz="2600" dirty="0" smtClean="0">
                <a:latin typeface="Calibri" pitchFamily="34" charset="0"/>
                <a:cs typeface="Calibri" pitchFamily="34" charset="0"/>
              </a:rPr>
            </a:br>
            <a:r>
              <a:rPr lang="vi-VN" sz="2600" dirty="0" smtClean="0">
                <a:latin typeface="Calibri" pitchFamily="34" charset="0"/>
                <a:cs typeface="Calibri" pitchFamily="34" charset="0"/>
              </a:rPr>
              <a:t> </a:t>
            </a:r>
            <a:r>
              <a:rPr lang="sr-Cyrl-RS" sz="2600" dirty="0" smtClean="0">
                <a:cs typeface="Calibri" pitchFamily="34" charset="0"/>
              </a:rPr>
              <a:t>даље</a:t>
            </a:r>
            <a:r>
              <a:rPr lang="vi-VN" sz="26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600" dirty="0" smtClean="0">
                <a:cs typeface="Calibri" pitchFamily="34" charset="0"/>
              </a:rPr>
              <a:t>јачање</a:t>
            </a:r>
            <a:r>
              <a:rPr lang="vi-VN" sz="26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600" dirty="0" smtClean="0">
                <a:cs typeface="Calibri" pitchFamily="34" charset="0"/>
              </a:rPr>
              <a:t>примене</a:t>
            </a:r>
            <a:r>
              <a:rPr lang="vi-VN" sz="26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600" dirty="0" smtClean="0">
                <a:cs typeface="Calibri" pitchFamily="34" charset="0"/>
              </a:rPr>
              <a:t>евалуационих</a:t>
            </a:r>
            <a:r>
              <a:rPr lang="vi-VN" sz="26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600" dirty="0" smtClean="0">
                <a:cs typeface="Calibri" pitchFamily="34" charset="0"/>
              </a:rPr>
              <a:t>метода</a:t>
            </a:r>
            <a:r>
              <a:rPr lang="vi-VN" sz="2600" dirty="0" smtClean="0">
                <a:latin typeface="Calibri" pitchFamily="34" charset="0"/>
                <a:cs typeface="Calibri" pitchFamily="34" charset="0"/>
              </a:rPr>
              <a:t>,</a:t>
            </a:r>
            <a:br>
              <a:rPr lang="vi-VN" sz="2600" dirty="0" smtClean="0">
                <a:latin typeface="Calibri" pitchFamily="34" charset="0"/>
                <a:cs typeface="Calibri" pitchFamily="34" charset="0"/>
              </a:rPr>
            </a:br>
            <a:r>
              <a:rPr lang="vi-VN" sz="2600" dirty="0" smtClean="0">
                <a:latin typeface="Calibri" pitchFamily="34" charset="0"/>
                <a:cs typeface="Calibri" pitchFamily="34" charset="0"/>
              </a:rPr>
              <a:t> </a:t>
            </a:r>
            <a:r>
              <a:rPr lang="sr-Cyrl-RS" sz="2600" dirty="0" smtClean="0">
                <a:cs typeface="Calibri" pitchFamily="34" charset="0"/>
              </a:rPr>
              <a:t>све</a:t>
            </a:r>
            <a:r>
              <a:rPr lang="vi-VN" sz="26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600" dirty="0" smtClean="0">
                <a:cs typeface="Calibri" pitchFamily="34" charset="0"/>
              </a:rPr>
              <a:t>већа</a:t>
            </a:r>
            <a:r>
              <a:rPr lang="vi-VN" sz="26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600" dirty="0" smtClean="0">
                <a:cs typeface="Calibri" pitchFamily="34" charset="0"/>
              </a:rPr>
              <a:t>потреба</a:t>
            </a:r>
            <a:r>
              <a:rPr lang="vi-VN" sz="26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600" dirty="0" smtClean="0">
                <a:cs typeface="Calibri" pitchFamily="34" charset="0"/>
              </a:rPr>
              <a:t>решавања</a:t>
            </a:r>
            <a:r>
              <a:rPr lang="vi-VN" sz="26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600" dirty="0" smtClean="0">
                <a:cs typeface="Calibri" pitchFamily="34" charset="0"/>
              </a:rPr>
              <a:t>проблема</a:t>
            </a:r>
            <a:r>
              <a:rPr lang="vi-VN" sz="26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600" dirty="0" smtClean="0">
                <a:cs typeface="Calibri" pitchFamily="34" charset="0"/>
              </a:rPr>
              <a:t>на</a:t>
            </a:r>
            <a:r>
              <a:rPr lang="vi-VN" sz="26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600" dirty="0" smtClean="0">
                <a:cs typeface="Calibri" pitchFamily="34" charset="0"/>
              </a:rPr>
              <a:t>нивоу</a:t>
            </a:r>
            <a:r>
              <a:rPr lang="vi-VN" sz="26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sr-Cyrl-RS" sz="2600" dirty="0" smtClean="0">
                <a:cs typeface="Calibri" pitchFamily="34" charset="0"/>
              </a:rPr>
              <a:t>округа</a:t>
            </a:r>
            <a:r>
              <a:rPr lang="vi-VN" sz="26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600" dirty="0" smtClean="0">
                <a:cs typeface="Calibri" pitchFamily="34" charset="0"/>
              </a:rPr>
              <a:t>на</a:t>
            </a:r>
            <a:r>
              <a:rPr lang="vi-VN" sz="26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600" dirty="0" smtClean="0">
                <a:cs typeface="Calibri" pitchFamily="34" charset="0"/>
              </a:rPr>
              <a:t>периферији система</a:t>
            </a:r>
            <a:r>
              <a:rPr lang="vi-VN" sz="26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sr-Cyrl-RS" sz="2600" dirty="0" smtClean="0">
                <a:cs typeface="Calibri" pitchFamily="34" charset="0"/>
              </a:rPr>
              <a:t>односно</a:t>
            </a:r>
            <a:r>
              <a:rPr lang="vi-VN" sz="26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600" dirty="0" smtClean="0">
                <a:cs typeface="Calibri" pitchFamily="34" charset="0"/>
              </a:rPr>
              <a:t>примарној</a:t>
            </a:r>
            <a:r>
              <a:rPr lang="vi-VN" sz="26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600" dirty="0" smtClean="0">
                <a:cs typeface="Calibri" pitchFamily="34" charset="0"/>
              </a:rPr>
              <a:t>здравственој</a:t>
            </a:r>
            <a:r>
              <a:rPr lang="vi-VN" sz="26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600" dirty="0" smtClean="0">
                <a:cs typeface="Calibri" pitchFamily="34" charset="0"/>
              </a:rPr>
              <a:t>заштити</a:t>
            </a:r>
            <a:r>
              <a:rPr lang="vi-VN" sz="2600" dirty="0" smtClean="0">
                <a:latin typeface="Calibri" pitchFamily="34" charset="0"/>
                <a:cs typeface="Calibri" pitchFamily="34" charset="0"/>
              </a:rPr>
              <a:t>,</a:t>
            </a:r>
            <a:br>
              <a:rPr lang="vi-VN" sz="2600" dirty="0" smtClean="0">
                <a:latin typeface="Calibri" pitchFamily="34" charset="0"/>
                <a:cs typeface="Calibri" pitchFamily="34" charset="0"/>
              </a:rPr>
            </a:br>
            <a:r>
              <a:rPr lang="vi-VN" sz="2600" dirty="0" smtClean="0">
                <a:latin typeface="Calibri" pitchFamily="34" charset="0"/>
                <a:cs typeface="Calibri" pitchFamily="34" charset="0"/>
              </a:rPr>
              <a:t> </a:t>
            </a:r>
            <a:r>
              <a:rPr lang="sr-Cyrl-RS" sz="2600" dirty="0" smtClean="0">
                <a:cs typeface="Calibri" pitchFamily="34" charset="0"/>
              </a:rPr>
              <a:t>усредсређивање</a:t>
            </a:r>
            <a:r>
              <a:rPr lang="vi-VN" sz="26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600" dirty="0" smtClean="0">
                <a:cs typeface="Calibri" pitchFamily="34" charset="0"/>
              </a:rPr>
              <a:t>менаџерске</a:t>
            </a:r>
            <a:r>
              <a:rPr lang="vi-VN" sz="26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600" dirty="0" smtClean="0">
                <a:cs typeface="Calibri" pitchFamily="34" charset="0"/>
              </a:rPr>
              <a:t>пажње</a:t>
            </a:r>
            <a:r>
              <a:rPr lang="vi-VN" sz="26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600" dirty="0" smtClean="0">
                <a:cs typeface="Calibri" pitchFamily="34" charset="0"/>
              </a:rPr>
              <a:t>и</a:t>
            </a:r>
            <a:r>
              <a:rPr lang="vi-VN" sz="26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600" dirty="0" smtClean="0">
                <a:cs typeface="Calibri" pitchFamily="34" charset="0"/>
              </a:rPr>
              <a:t>фокус</a:t>
            </a:r>
            <a:r>
              <a:rPr lang="vi-VN" sz="26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600" dirty="0" smtClean="0">
                <a:cs typeface="Calibri" pitchFamily="34" charset="0"/>
              </a:rPr>
              <a:t>на</a:t>
            </a:r>
            <a:r>
              <a:rPr lang="vi-VN" sz="26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600" dirty="0" smtClean="0">
                <a:cs typeface="Calibri" pitchFamily="34" charset="0"/>
              </a:rPr>
              <a:t>једнакост</a:t>
            </a:r>
            <a:r>
              <a:rPr lang="vi-VN" sz="26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600" dirty="0" smtClean="0">
                <a:cs typeface="Calibri" pitchFamily="34" charset="0"/>
              </a:rPr>
              <a:t>за</a:t>
            </a:r>
            <a:r>
              <a:rPr lang="vi-VN" sz="26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600" dirty="0" smtClean="0">
                <a:cs typeface="Calibri" pitchFamily="34" charset="0"/>
              </a:rPr>
              <a:t>здравље</a:t>
            </a:r>
            <a:r>
              <a:rPr lang="vi-VN" sz="26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600" dirty="0" smtClean="0">
                <a:cs typeface="Calibri" pitchFamily="34" charset="0"/>
              </a:rPr>
              <a:t>и здравствену</a:t>
            </a:r>
            <a:r>
              <a:rPr lang="vi-VN" sz="26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600" dirty="0" smtClean="0">
                <a:cs typeface="Calibri" pitchFamily="34" charset="0"/>
              </a:rPr>
              <a:t>заштиту</a:t>
            </a:r>
            <a:r>
              <a:rPr lang="vi-VN" sz="2600" dirty="0" smtClean="0">
                <a:latin typeface="Calibri" pitchFamily="34" charset="0"/>
                <a:cs typeface="Calibri" pitchFamily="34" charset="0"/>
              </a:rPr>
              <a:t>,</a:t>
            </a:r>
            <a:br>
              <a:rPr lang="vi-VN" sz="2600" dirty="0" smtClean="0">
                <a:latin typeface="Calibri" pitchFamily="34" charset="0"/>
                <a:cs typeface="Calibri" pitchFamily="34" charset="0"/>
              </a:rPr>
            </a:br>
            <a:r>
              <a:rPr lang="vi-VN" sz="2600" dirty="0" smtClean="0">
                <a:latin typeface="Calibri" pitchFamily="34" charset="0"/>
                <a:cs typeface="Calibri" pitchFamily="34" charset="0"/>
              </a:rPr>
              <a:t> </a:t>
            </a:r>
            <a:r>
              <a:rPr lang="sr-Cyrl-RS" sz="2600" dirty="0" smtClean="0">
                <a:cs typeface="Calibri" pitchFamily="34" charset="0"/>
              </a:rPr>
              <a:t>бољи</a:t>
            </a:r>
            <a:r>
              <a:rPr lang="vi-VN" sz="26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600" dirty="0" smtClean="0">
                <a:cs typeface="Calibri" pitchFamily="34" charset="0"/>
              </a:rPr>
              <a:t>подаци</a:t>
            </a:r>
            <a:r>
              <a:rPr lang="vi-VN" sz="26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600" dirty="0" smtClean="0">
                <a:cs typeface="Calibri" pitchFamily="34" charset="0"/>
              </a:rPr>
              <a:t>о</a:t>
            </a:r>
            <a:r>
              <a:rPr lang="vi-VN" sz="26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600" dirty="0" smtClean="0">
                <a:cs typeface="Calibri" pitchFamily="34" charset="0"/>
              </a:rPr>
              <a:t>здрављу</a:t>
            </a:r>
            <a:r>
              <a:rPr lang="vi-VN" sz="26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600" dirty="0" smtClean="0">
                <a:cs typeface="Calibri" pitchFamily="34" charset="0"/>
              </a:rPr>
              <a:t>и</a:t>
            </a:r>
            <a:r>
              <a:rPr lang="vi-VN" sz="26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600" dirty="0" smtClean="0">
                <a:cs typeface="Calibri" pitchFamily="34" charset="0"/>
              </a:rPr>
              <a:t>здравственој</a:t>
            </a:r>
            <a:r>
              <a:rPr lang="vi-VN" sz="26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600" dirty="0" smtClean="0">
                <a:cs typeface="Calibri" pitchFamily="34" charset="0"/>
              </a:rPr>
              <a:t>заштити</a:t>
            </a:r>
            <a:r>
              <a:rPr lang="vi-VN" sz="2600" dirty="0" smtClean="0">
                <a:latin typeface="Calibri" pitchFamily="34" charset="0"/>
                <a:cs typeface="Calibri" pitchFamily="34" charset="0"/>
              </a:rPr>
              <a:t>,</a:t>
            </a:r>
            <a:br>
              <a:rPr lang="vi-VN" sz="2600" dirty="0" smtClean="0">
                <a:latin typeface="Calibri" pitchFamily="34" charset="0"/>
                <a:cs typeface="Calibri" pitchFamily="34" charset="0"/>
              </a:rPr>
            </a:br>
            <a:r>
              <a:rPr lang="vi-VN" sz="2600" dirty="0" smtClean="0">
                <a:latin typeface="Calibri" pitchFamily="34" charset="0"/>
                <a:cs typeface="Calibri" pitchFamily="34" charset="0"/>
              </a:rPr>
              <a:t> </a:t>
            </a:r>
            <a:r>
              <a:rPr lang="sr-Cyrl-RS" sz="2600" dirty="0" smtClean="0">
                <a:cs typeface="Calibri" pitchFamily="34" charset="0"/>
              </a:rPr>
              <a:t>све</a:t>
            </a:r>
            <a:r>
              <a:rPr lang="vi-VN" sz="26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600" dirty="0" smtClean="0">
                <a:cs typeface="Calibri" pitchFamily="34" charset="0"/>
              </a:rPr>
              <a:t>већа</a:t>
            </a:r>
            <a:r>
              <a:rPr lang="vi-VN" sz="26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600" dirty="0" smtClean="0">
                <a:cs typeface="Calibri" pitchFamily="34" charset="0"/>
              </a:rPr>
              <a:t>одговарајућа</a:t>
            </a:r>
            <a:r>
              <a:rPr lang="vi-VN" sz="26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600" dirty="0" smtClean="0">
                <a:cs typeface="Calibri" pitchFamily="34" charset="0"/>
              </a:rPr>
              <a:t>примена</a:t>
            </a:r>
            <a:r>
              <a:rPr lang="vi-VN" sz="26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600" dirty="0" smtClean="0">
                <a:cs typeface="Calibri" pitchFamily="34" charset="0"/>
              </a:rPr>
              <a:t>иновационих</a:t>
            </a:r>
            <a:r>
              <a:rPr lang="vi-VN" sz="26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600" dirty="0" smtClean="0">
                <a:cs typeface="Calibri" pitchFamily="34" charset="0"/>
              </a:rPr>
              <a:t>метода</a:t>
            </a:r>
            <a:r>
              <a:rPr lang="vi-VN" sz="26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600" dirty="0" smtClean="0">
                <a:cs typeface="Calibri" pitchFamily="34" charset="0"/>
              </a:rPr>
              <a:t>и</a:t>
            </a:r>
            <a:r>
              <a:rPr lang="vi-VN" sz="26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600" dirty="0" smtClean="0">
                <a:cs typeface="Calibri" pitchFamily="34" charset="0"/>
              </a:rPr>
              <a:t>прилаза</a:t>
            </a:r>
            <a:r>
              <a:rPr lang="vi-VN" sz="2600" dirty="0" smtClean="0">
                <a:latin typeface="Calibri" pitchFamily="34" charset="0"/>
                <a:cs typeface="Calibri" pitchFamily="34" charset="0"/>
              </a:rPr>
              <a:t>: </a:t>
            </a:r>
            <a:r>
              <a:rPr lang="sr-Cyrl-RS" sz="2600" dirty="0" smtClean="0">
                <a:cs typeface="Calibri" pitchFamily="34" charset="0"/>
              </a:rPr>
              <a:t>трендови</a:t>
            </a:r>
            <a:r>
              <a:rPr lang="vi-VN" sz="2600" dirty="0" smtClean="0">
                <a:latin typeface="Calibri" pitchFamily="34" charset="0"/>
                <a:cs typeface="Calibri" pitchFamily="34" charset="0"/>
              </a:rPr>
              <a:t>,</a:t>
            </a:r>
            <a:r>
              <a:rPr lang="sr-Cyrl-RS" sz="2600" dirty="0" smtClean="0">
                <a:cs typeface="Calibri" pitchFamily="34" charset="0"/>
              </a:rPr>
              <a:t> предвиђања</a:t>
            </a:r>
            <a:r>
              <a:rPr lang="vi-VN" sz="26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sr-Cyrl-RS" sz="2600" dirty="0" smtClean="0">
                <a:cs typeface="Calibri" pitchFamily="34" charset="0"/>
              </a:rPr>
              <a:t>динамичко</a:t>
            </a:r>
            <a:r>
              <a:rPr lang="vi-VN" sz="26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600" dirty="0" smtClean="0">
                <a:cs typeface="Calibri" pitchFamily="34" charset="0"/>
              </a:rPr>
              <a:t>моделирање</a:t>
            </a:r>
            <a:r>
              <a:rPr lang="vi-VN" sz="26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sr-Cyrl-RS" sz="2600" dirty="0" smtClean="0">
                <a:cs typeface="Calibri" pitchFamily="34" charset="0"/>
              </a:rPr>
              <a:t>истраживање</a:t>
            </a:r>
            <a:r>
              <a:rPr lang="vi-VN" sz="26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600" dirty="0" smtClean="0">
                <a:cs typeface="Calibri" pitchFamily="34" charset="0"/>
              </a:rPr>
              <a:t>здравља</a:t>
            </a:r>
            <a:r>
              <a:rPr lang="vi-VN" sz="26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600" dirty="0" smtClean="0">
                <a:cs typeface="Calibri" pitchFamily="34" charset="0"/>
              </a:rPr>
              <a:t>у</a:t>
            </a:r>
            <a:r>
              <a:rPr lang="vi-VN" sz="26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600" dirty="0" smtClean="0">
                <a:cs typeface="Calibri" pitchFamily="34" charset="0"/>
              </a:rPr>
              <a:t>будућности</a:t>
            </a:r>
            <a:r>
              <a:rPr lang="vi-VN" sz="26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600" dirty="0" smtClean="0">
                <a:cs typeface="Calibri" pitchFamily="34" charset="0"/>
              </a:rPr>
              <a:t>итд</a:t>
            </a:r>
            <a:r>
              <a:rPr lang="vi-VN" sz="2600" dirty="0" smtClean="0">
                <a:latin typeface="Calibri" pitchFamily="34" charset="0"/>
                <a:cs typeface="Calibri" pitchFamily="34" charset="0"/>
              </a:rPr>
              <a:t>,</a:t>
            </a:r>
            <a:br>
              <a:rPr lang="vi-VN" sz="2600" dirty="0" smtClean="0">
                <a:latin typeface="Calibri" pitchFamily="34" charset="0"/>
                <a:cs typeface="Calibri" pitchFamily="34" charset="0"/>
              </a:rPr>
            </a:br>
            <a:r>
              <a:rPr lang="vi-VN" sz="2600" dirty="0" smtClean="0">
                <a:latin typeface="Calibri" pitchFamily="34" charset="0"/>
                <a:cs typeface="Calibri" pitchFamily="34" charset="0"/>
              </a:rPr>
              <a:t></a:t>
            </a:r>
            <a:r>
              <a:rPr lang="sr-Cyrl-RS" sz="2600" dirty="0" smtClean="0">
                <a:cs typeface="Calibri" pitchFamily="34" charset="0"/>
              </a:rPr>
              <a:t>одговарајућа</a:t>
            </a:r>
            <a:r>
              <a:rPr lang="vi-VN" sz="26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600" dirty="0" smtClean="0">
                <a:cs typeface="Calibri" pitchFamily="34" charset="0"/>
              </a:rPr>
              <a:t>примена</a:t>
            </a:r>
            <a:r>
              <a:rPr lang="vi-VN" sz="26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600" dirty="0" smtClean="0">
                <a:cs typeface="Calibri" pitchFamily="34" charset="0"/>
              </a:rPr>
              <a:t>менаџмента</a:t>
            </a:r>
            <a:r>
              <a:rPr lang="vi-VN" sz="26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vi-VN" dirty="0" smtClean="0"/>
              <a:t/>
            </a:r>
            <a:br>
              <a:rPr lang="vi-VN" dirty="0" smtClean="0"/>
            </a:br>
            <a:endParaRPr lang="en-US" dirty="0" smtClean="0"/>
          </a:p>
        </p:txBody>
      </p:sp>
      <p:pic>
        <p:nvPicPr>
          <p:cNvPr id="4" name="~PP1468.WAV">
            <a:hlinkClick r:id="" action="ppaction://media"/>
          </p:cNvPr>
          <p:cNvPicPr>
            <a:picLocks noRot="1" noChangeAspect="1"/>
          </p:cNvPicPr>
          <p:nvPr>
            <a:wavAudioFile r:embed="rId1" name="~PP1468.WAV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32825" y="63468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7468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smtClean="0">
                <a:cs typeface="Calibri" pitchFamily="34" charset="0"/>
              </a:rPr>
              <a:t>Здравствени менаџмент и стратегија</a:t>
            </a:r>
            <a:br>
              <a:rPr lang="en-US" sz="2800" smtClean="0">
                <a:cs typeface="Calibri" pitchFamily="34" charset="0"/>
              </a:rPr>
            </a:br>
            <a:r>
              <a:rPr lang="en-US" sz="2800" smtClean="0">
                <a:cs typeface="Calibri" pitchFamily="34" charset="0"/>
              </a:rPr>
              <a:t>‘’Здравље за све до 2000.“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55000" lnSpcReduction="20000"/>
          </a:bodyPr>
          <a:lstStyle/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sr-Cyrl-RS" sz="4400" dirty="0" smtClean="0">
                <a:cs typeface="Calibri" pitchFamily="34" charset="0"/>
              </a:rPr>
              <a:t>Стратегија</a:t>
            </a:r>
            <a:r>
              <a:rPr lang="vi-VN" sz="4400" dirty="0" smtClean="0">
                <a:latin typeface="Calibri" pitchFamily="34" charset="0"/>
                <a:cs typeface="Calibri" pitchFamily="34" charset="0"/>
              </a:rPr>
              <a:t>’’</a:t>
            </a:r>
            <a:r>
              <a:rPr lang="sr-Cyrl-RS" sz="4400" dirty="0" smtClean="0">
                <a:cs typeface="Calibri" pitchFamily="34" charset="0"/>
              </a:rPr>
              <a:t>Здравље</a:t>
            </a:r>
            <a:r>
              <a:rPr lang="vi-VN" sz="4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4400" dirty="0" smtClean="0">
                <a:cs typeface="Calibri" pitchFamily="34" charset="0"/>
              </a:rPr>
              <a:t>за</a:t>
            </a:r>
            <a:r>
              <a:rPr lang="vi-VN" sz="4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4400" dirty="0" smtClean="0">
                <a:cs typeface="Calibri" pitchFamily="34" charset="0"/>
              </a:rPr>
              <a:t>све</a:t>
            </a:r>
            <a:r>
              <a:rPr lang="vi-VN" sz="4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4400" dirty="0" smtClean="0">
                <a:cs typeface="Calibri" pitchFamily="34" charset="0"/>
              </a:rPr>
              <a:t>до</a:t>
            </a:r>
            <a:r>
              <a:rPr lang="vi-VN" sz="4400" dirty="0" smtClean="0">
                <a:latin typeface="Calibri" pitchFamily="34" charset="0"/>
                <a:cs typeface="Calibri" pitchFamily="34" charset="0"/>
              </a:rPr>
              <a:t> 2000. </a:t>
            </a:r>
            <a:r>
              <a:rPr lang="sr-Cyrl-RS" sz="4400" dirty="0" smtClean="0">
                <a:cs typeface="Calibri" pitchFamily="34" charset="0"/>
              </a:rPr>
              <a:t>године</a:t>
            </a:r>
            <a:r>
              <a:rPr lang="vi-VN" sz="4400" dirty="0" smtClean="0">
                <a:latin typeface="Calibri" pitchFamily="34" charset="0"/>
                <a:cs typeface="Calibri" pitchFamily="34" charset="0"/>
              </a:rPr>
              <a:t>“ </a:t>
            </a:r>
            <a:r>
              <a:rPr lang="sr-Cyrl-RS" sz="4400" dirty="0" smtClean="0">
                <a:cs typeface="Calibri" pitchFamily="34" charset="0"/>
              </a:rPr>
              <a:t>Светске</a:t>
            </a:r>
            <a:r>
              <a:rPr lang="vi-VN" sz="4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4400" dirty="0" smtClean="0">
                <a:cs typeface="Calibri" pitchFamily="34" charset="0"/>
              </a:rPr>
              <a:t>здравствене</a:t>
            </a:r>
            <a:r>
              <a:rPr lang="vi-VN" sz="4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4400" dirty="0" smtClean="0">
                <a:cs typeface="Calibri" pitchFamily="34" charset="0"/>
              </a:rPr>
              <a:t>организавције</a:t>
            </a:r>
            <a:r>
              <a:rPr lang="vi-VN" sz="4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4400" dirty="0" smtClean="0">
                <a:cs typeface="Calibri" pitchFamily="34" charset="0"/>
              </a:rPr>
              <a:t>је</a:t>
            </a:r>
            <a:r>
              <a:rPr lang="vi-VN" sz="4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4400" dirty="0" smtClean="0">
                <a:cs typeface="Calibri" pitchFamily="34" charset="0"/>
              </a:rPr>
              <a:t>мисао</a:t>
            </a:r>
            <a:r>
              <a:rPr lang="sr-Latn-RS" sz="4400" dirty="0" smtClean="0">
                <a:cs typeface="Calibri" pitchFamily="34" charset="0"/>
              </a:rPr>
              <a:t> </a:t>
            </a:r>
            <a:r>
              <a:rPr lang="sr-Cyrl-RS" sz="4400" dirty="0" smtClean="0">
                <a:cs typeface="Calibri" pitchFamily="34" charset="0"/>
              </a:rPr>
              <a:t>водиља</a:t>
            </a:r>
            <a:r>
              <a:rPr lang="vi-VN" sz="44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sr-Cyrl-RS" sz="4400" dirty="0" smtClean="0">
                <a:cs typeface="Calibri" pitchFamily="34" charset="0"/>
              </a:rPr>
              <a:t>мотивација</a:t>
            </a:r>
            <a:r>
              <a:rPr lang="vi-VN" sz="4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4400" dirty="0" smtClean="0">
                <a:cs typeface="Calibri" pitchFamily="34" charset="0"/>
              </a:rPr>
              <a:t>људи</a:t>
            </a:r>
            <a:r>
              <a:rPr lang="vi-VN" sz="44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sr-Cyrl-RS" sz="4400" dirty="0" smtClean="0">
                <a:cs typeface="Calibri" pitchFamily="34" charset="0"/>
              </a:rPr>
              <a:t>здравственог</a:t>
            </a:r>
            <a:r>
              <a:rPr lang="vi-VN" sz="4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4400" dirty="0" smtClean="0">
                <a:cs typeface="Calibri" pitchFamily="34" charset="0"/>
              </a:rPr>
              <a:t>и</a:t>
            </a:r>
            <a:r>
              <a:rPr lang="vi-VN" sz="4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4400" dirty="0" smtClean="0">
                <a:cs typeface="Calibri" pitchFamily="34" charset="0"/>
              </a:rPr>
              <a:t>других</a:t>
            </a:r>
            <a:r>
              <a:rPr lang="vi-VN" sz="4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4400" dirty="0" smtClean="0">
                <a:cs typeface="Calibri" pitchFamily="34" charset="0"/>
              </a:rPr>
              <a:t>сектора</a:t>
            </a:r>
            <a:r>
              <a:rPr lang="vi-VN" sz="44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sr-Cyrl-RS" sz="4400" dirty="0" smtClean="0">
                <a:cs typeface="Calibri" pitchFamily="34" charset="0"/>
              </a:rPr>
              <a:t>њихова</a:t>
            </a:r>
            <a:r>
              <a:rPr lang="vi-VN" sz="4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4400" dirty="0" smtClean="0">
                <a:cs typeface="Calibri" pitchFamily="34" charset="0"/>
              </a:rPr>
              <a:t>жеља</a:t>
            </a:r>
            <a:r>
              <a:rPr lang="vi-VN" sz="4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4400" dirty="0" smtClean="0">
                <a:cs typeface="Calibri" pitchFamily="34" charset="0"/>
              </a:rPr>
              <a:t>да</a:t>
            </a:r>
            <a:r>
              <a:rPr lang="vi-VN" sz="4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4400" dirty="0" smtClean="0">
                <a:cs typeface="Calibri" pitchFamily="34" charset="0"/>
              </a:rPr>
              <a:t>све</a:t>
            </a:r>
            <a:r>
              <a:rPr lang="vi-VN" sz="4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4400" dirty="0" smtClean="0">
                <a:cs typeface="Calibri" pitchFamily="34" charset="0"/>
              </a:rPr>
              <a:t>што</a:t>
            </a:r>
            <a:r>
              <a:rPr lang="vi-VN" sz="4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4400" dirty="0" smtClean="0">
                <a:cs typeface="Calibri" pitchFamily="34" charset="0"/>
              </a:rPr>
              <a:t>се</a:t>
            </a:r>
            <a:r>
              <a:rPr lang="vi-VN" sz="4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4400" dirty="0" smtClean="0">
                <a:cs typeface="Calibri" pitchFamily="34" charset="0"/>
              </a:rPr>
              <a:t>ради</a:t>
            </a:r>
            <a:r>
              <a:rPr lang="vi-VN" sz="4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4400" dirty="0" smtClean="0">
                <a:cs typeface="Calibri" pitchFamily="34" charset="0"/>
              </a:rPr>
              <a:t>на</a:t>
            </a:r>
            <a:r>
              <a:rPr lang="sr-Latn-RS" sz="4400" dirty="0" smtClean="0">
                <a:cs typeface="Calibri" pitchFamily="34" charset="0"/>
              </a:rPr>
              <a:t> </a:t>
            </a:r>
            <a:r>
              <a:rPr lang="sr-Cyrl-RS" sz="4400" dirty="0" smtClean="0">
                <a:cs typeface="Calibri" pitchFamily="34" charset="0"/>
              </a:rPr>
              <a:t>напређењу</a:t>
            </a:r>
            <a:r>
              <a:rPr lang="vi-VN" sz="4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4400" dirty="0" smtClean="0">
                <a:cs typeface="Calibri" pitchFamily="34" charset="0"/>
              </a:rPr>
              <a:t>здравља</a:t>
            </a:r>
            <a:r>
              <a:rPr lang="vi-VN" sz="4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4400" dirty="0" smtClean="0">
                <a:cs typeface="Calibri" pitchFamily="34" charset="0"/>
              </a:rPr>
              <a:t>ради се</a:t>
            </a:r>
            <a:r>
              <a:rPr lang="vi-VN" sz="4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4400" i="1" dirty="0" smtClean="0">
                <a:cs typeface="Calibri" pitchFamily="34" charset="0"/>
              </a:rPr>
              <a:t>за</a:t>
            </a:r>
            <a:r>
              <a:rPr lang="vi-VN" sz="4400" i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4400" dirty="0" smtClean="0">
                <a:cs typeface="Calibri" pitchFamily="34" charset="0"/>
              </a:rPr>
              <a:t>људе</a:t>
            </a:r>
            <a:r>
              <a:rPr lang="vi-VN" sz="44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sr-Cyrl-RS" sz="4400" i="1" dirty="0" smtClean="0">
                <a:cs typeface="Calibri" pitchFamily="34" charset="0"/>
              </a:rPr>
              <a:t>ка</a:t>
            </a:r>
            <a:r>
              <a:rPr lang="vi-VN" sz="4400" i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4400" dirty="0" smtClean="0">
                <a:cs typeface="Calibri" pitchFamily="34" charset="0"/>
              </a:rPr>
              <a:t>људима</a:t>
            </a:r>
            <a:r>
              <a:rPr lang="vi-VN" sz="44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sr-Cyrl-RS" sz="4400" i="1" dirty="0" smtClean="0">
                <a:cs typeface="Calibri" pitchFamily="34" charset="0"/>
              </a:rPr>
              <a:t>са</a:t>
            </a:r>
            <a:r>
              <a:rPr lang="vi-VN" sz="4400" i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4400" dirty="0" smtClean="0">
                <a:cs typeface="Calibri" pitchFamily="34" charset="0"/>
              </a:rPr>
              <a:t>људима</a:t>
            </a:r>
            <a:r>
              <a:rPr lang="vi-VN" sz="44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sr-Cyrl-RS" sz="4400" i="1" dirty="0" smtClean="0">
                <a:cs typeface="Calibri" pitchFamily="34" charset="0"/>
              </a:rPr>
              <a:t>кроз</a:t>
            </a:r>
            <a:r>
              <a:rPr lang="vi-VN" sz="4400" i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4400" dirty="0" smtClean="0">
                <a:cs typeface="Calibri" pitchFamily="34" charset="0"/>
              </a:rPr>
              <a:t>људе</a:t>
            </a:r>
            <a:r>
              <a:rPr lang="vi-VN" sz="44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sr-Cyrl-RS" sz="4400" i="1" dirty="0" smtClean="0">
                <a:cs typeface="Calibri" pitchFamily="34" charset="0"/>
              </a:rPr>
              <a:t>од</a:t>
            </a:r>
            <a:r>
              <a:rPr lang="vi-VN" sz="4400" i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4400" i="1" dirty="0" smtClean="0">
                <a:cs typeface="Calibri" pitchFamily="34" charset="0"/>
              </a:rPr>
              <a:t>стране</a:t>
            </a:r>
            <a:r>
              <a:rPr lang="vi-VN" sz="4400" i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4400" dirty="0" smtClean="0">
                <a:cs typeface="Calibri" pitchFamily="34" charset="0"/>
              </a:rPr>
              <a:t>људи</a:t>
            </a:r>
            <a:r>
              <a:rPr lang="vi-VN" sz="44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sr-Cyrl-RS" sz="4400" dirty="0" smtClean="0">
                <a:cs typeface="Calibri" pitchFamily="34" charset="0"/>
              </a:rPr>
              <a:t>а</a:t>
            </a:r>
            <a:r>
              <a:rPr lang="sr-Latn-RS" sz="4400" dirty="0" smtClean="0">
                <a:cs typeface="Calibri" pitchFamily="34" charset="0"/>
              </a:rPr>
              <a:t> </a:t>
            </a:r>
            <a:r>
              <a:rPr lang="sr-Cyrl-RS" sz="4400" dirty="0" smtClean="0">
                <a:cs typeface="Calibri" pitchFamily="34" charset="0"/>
              </a:rPr>
              <a:t>све</a:t>
            </a:r>
            <a:r>
              <a:rPr lang="vi-VN" sz="4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4400" dirty="0" smtClean="0">
                <a:cs typeface="Calibri" pitchFamily="34" charset="0"/>
              </a:rPr>
              <a:t>са</a:t>
            </a:r>
            <a:r>
              <a:rPr lang="vi-VN" sz="4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4400" dirty="0" smtClean="0">
                <a:cs typeface="Calibri" pitchFamily="34" charset="0"/>
              </a:rPr>
              <a:t>циљем</a:t>
            </a:r>
            <a:r>
              <a:rPr lang="vi-VN" sz="4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4400" dirty="0" smtClean="0">
                <a:cs typeface="Calibri" pitchFamily="34" charset="0"/>
              </a:rPr>
              <a:t>побољшања</a:t>
            </a:r>
            <a:r>
              <a:rPr lang="vi-VN" sz="4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4400" dirty="0" smtClean="0">
                <a:cs typeface="Calibri" pitchFamily="34" charset="0"/>
              </a:rPr>
              <a:t>њиховог</a:t>
            </a:r>
            <a:r>
              <a:rPr lang="vi-VN" sz="4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4400" dirty="0" smtClean="0">
                <a:cs typeface="Calibri" pitchFamily="34" charset="0"/>
              </a:rPr>
              <a:t>здравственог</a:t>
            </a:r>
            <a:r>
              <a:rPr lang="vi-VN" sz="4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4400" dirty="0" smtClean="0">
                <a:cs typeface="Calibri" pitchFamily="34" charset="0"/>
              </a:rPr>
              <a:t>стања</a:t>
            </a:r>
            <a:r>
              <a:rPr lang="vi-VN" sz="4400" dirty="0" smtClean="0">
                <a:latin typeface="Calibri" pitchFamily="34" charset="0"/>
                <a:cs typeface="Calibri" pitchFamily="34" charset="0"/>
              </a:rPr>
              <a:t>. </a:t>
            </a:r>
            <a:r>
              <a:rPr lang="sr-Cyrl-RS" sz="4400" dirty="0" smtClean="0">
                <a:cs typeface="Calibri" pitchFamily="34" charset="0"/>
              </a:rPr>
              <a:t>Побољшање</a:t>
            </a:r>
            <a:r>
              <a:rPr lang="vi-VN" sz="4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4400" dirty="0" smtClean="0">
                <a:cs typeface="Calibri" pitchFamily="34" charset="0"/>
              </a:rPr>
              <a:t>здравља</a:t>
            </a:r>
            <a:r>
              <a:rPr lang="sr-Latn-RS" sz="4400" dirty="0" smtClean="0">
                <a:cs typeface="Calibri" pitchFamily="34" charset="0"/>
              </a:rPr>
              <a:t> </a:t>
            </a:r>
            <a:r>
              <a:rPr lang="sr-Cyrl-RS" sz="4400" dirty="0" smtClean="0">
                <a:cs typeface="Calibri" pitchFamily="34" charset="0"/>
              </a:rPr>
              <a:t>становништва</a:t>
            </a:r>
            <a:r>
              <a:rPr lang="vi-VN" sz="4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4400" dirty="0" smtClean="0">
                <a:cs typeface="Calibri" pitchFamily="34" charset="0"/>
              </a:rPr>
              <a:t>води</a:t>
            </a:r>
            <a:r>
              <a:rPr lang="vi-VN" sz="4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4400" dirty="0" smtClean="0">
                <a:cs typeface="Calibri" pitchFamily="34" charset="0"/>
              </a:rPr>
              <a:t>ка</a:t>
            </a:r>
            <a:r>
              <a:rPr lang="vi-VN" sz="4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4400" dirty="0" smtClean="0">
                <a:cs typeface="Calibri" pitchFamily="34" charset="0"/>
              </a:rPr>
              <a:t>здравственом</a:t>
            </a:r>
            <a:r>
              <a:rPr lang="vi-VN" sz="4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4400" dirty="0" smtClean="0">
                <a:cs typeface="Calibri" pitchFamily="34" charset="0"/>
              </a:rPr>
              <a:t>развоју</a:t>
            </a:r>
            <a:r>
              <a:rPr lang="vi-VN" sz="4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4400" dirty="0" smtClean="0">
                <a:cs typeface="Calibri" pitchFamily="34" charset="0"/>
              </a:rPr>
              <a:t>и</a:t>
            </a:r>
            <a:r>
              <a:rPr lang="vi-VN" sz="4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4400" dirty="0" smtClean="0">
                <a:cs typeface="Calibri" pitchFamily="34" charset="0"/>
              </a:rPr>
              <a:t>општем</a:t>
            </a:r>
            <a:r>
              <a:rPr lang="vi-VN" sz="4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4400" dirty="0" smtClean="0">
                <a:cs typeface="Calibri" pitchFamily="34" charset="0"/>
              </a:rPr>
              <a:t>развоју</a:t>
            </a:r>
            <a:r>
              <a:rPr lang="vi-VN" sz="44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sr-Cyrl-RS" sz="4400" dirty="0" smtClean="0">
                <a:cs typeface="Calibri" pitchFamily="34" charset="0"/>
              </a:rPr>
              <a:t>што</a:t>
            </a:r>
            <a:r>
              <a:rPr lang="vi-VN" sz="4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4400" dirty="0" smtClean="0">
                <a:cs typeface="Calibri" pitchFamily="34" charset="0"/>
              </a:rPr>
              <a:t>је</a:t>
            </a:r>
            <a:r>
              <a:rPr lang="vi-VN" sz="4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4400" dirty="0" smtClean="0">
                <a:cs typeface="Calibri" pitchFamily="34" charset="0"/>
              </a:rPr>
              <a:t>и</a:t>
            </a:r>
            <a:r>
              <a:rPr lang="vi-VN" sz="4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4400" dirty="0" smtClean="0">
                <a:cs typeface="Calibri" pitchFamily="34" charset="0"/>
              </a:rPr>
              <a:t>општи</a:t>
            </a:r>
            <a:r>
              <a:rPr lang="vi-VN" sz="4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4400" dirty="0" smtClean="0">
                <a:cs typeface="Calibri" pitchFamily="34" charset="0"/>
              </a:rPr>
              <a:t>циљ</a:t>
            </a:r>
            <a:r>
              <a:rPr lang="vi-VN" sz="4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4400" dirty="0" smtClean="0">
                <a:cs typeface="Calibri" pitchFamily="34" charset="0"/>
              </a:rPr>
              <a:t>заједница</a:t>
            </a:r>
            <a:r>
              <a:rPr lang="sr-Latn-RS" sz="4400" dirty="0" smtClean="0">
                <a:cs typeface="Calibri" pitchFamily="34" charset="0"/>
              </a:rPr>
              <a:t> </a:t>
            </a:r>
            <a:r>
              <a:rPr lang="vi-VN" sz="4400" dirty="0" smtClean="0">
                <a:latin typeface="Calibri" pitchFamily="34" charset="0"/>
                <a:cs typeface="Calibri" pitchFamily="34" charset="0"/>
              </a:rPr>
              <a:t>(</a:t>
            </a:r>
            <a:r>
              <a:rPr lang="sr-Cyrl-RS" sz="4400" dirty="0" smtClean="0">
                <a:cs typeface="Calibri" pitchFamily="34" charset="0"/>
              </a:rPr>
              <a:t>држава</a:t>
            </a:r>
            <a:r>
              <a:rPr lang="vi-VN" sz="4400" dirty="0" smtClean="0">
                <a:latin typeface="Calibri" pitchFamily="34" charset="0"/>
                <a:cs typeface="Calibri" pitchFamily="34" charset="0"/>
              </a:rPr>
              <a:t>) </a:t>
            </a:r>
            <a:r>
              <a:rPr lang="sr-Cyrl-RS" sz="4400" dirty="0" smtClean="0">
                <a:cs typeface="Calibri" pitchFamily="34" charset="0"/>
              </a:rPr>
              <a:t>и</a:t>
            </a:r>
            <a:r>
              <a:rPr lang="vi-VN" sz="4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4400" dirty="0" smtClean="0">
                <a:cs typeface="Calibri" pitchFamily="34" charset="0"/>
              </a:rPr>
              <a:t>цијелог</a:t>
            </a:r>
            <a:r>
              <a:rPr lang="vi-VN" sz="4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4400" dirty="0" smtClean="0">
                <a:cs typeface="Calibri" pitchFamily="34" charset="0"/>
              </a:rPr>
              <a:t>света</a:t>
            </a:r>
            <a:r>
              <a:rPr lang="vi-VN" sz="4400" dirty="0" smtClean="0">
                <a:latin typeface="Calibri" pitchFamily="34" charset="0"/>
                <a:cs typeface="Calibri" pitchFamily="34" charset="0"/>
              </a:rPr>
              <a:t>.</a:t>
            </a:r>
            <a:br>
              <a:rPr lang="vi-VN" sz="4400" dirty="0" smtClean="0">
                <a:latin typeface="Calibri" pitchFamily="34" charset="0"/>
                <a:cs typeface="Calibri" pitchFamily="34" charset="0"/>
              </a:rPr>
            </a:br>
            <a:endParaRPr lang="sr-Latn-RS" sz="4400" dirty="0" smtClean="0">
              <a:cs typeface="Calibri" pitchFamily="34" charset="0"/>
            </a:endParaRP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sr-Cyrl-RS" sz="4400" dirty="0" smtClean="0">
                <a:cs typeface="Calibri" pitchFamily="34" charset="0"/>
              </a:rPr>
              <a:t>У</a:t>
            </a:r>
            <a:r>
              <a:rPr lang="vi-VN" sz="4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4400" dirty="0" smtClean="0">
                <a:cs typeface="Calibri" pitchFamily="34" charset="0"/>
              </a:rPr>
              <a:t>томе</a:t>
            </a:r>
            <a:r>
              <a:rPr lang="vi-VN" sz="4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4400" dirty="0" smtClean="0">
                <a:cs typeface="Calibri" pitchFamily="34" charset="0"/>
              </a:rPr>
              <a:t>и</a:t>
            </a:r>
            <a:r>
              <a:rPr lang="vi-VN" sz="4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4400" dirty="0" smtClean="0">
                <a:cs typeface="Calibri" pitchFamily="34" charset="0"/>
              </a:rPr>
              <a:t>јесте</a:t>
            </a:r>
            <a:r>
              <a:rPr lang="vi-VN" sz="4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4400" dirty="0" smtClean="0">
                <a:cs typeface="Calibri" pitchFamily="34" charset="0"/>
              </a:rPr>
              <a:t>вредност</a:t>
            </a:r>
            <a:r>
              <a:rPr lang="vi-VN" sz="4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4400" dirty="0" smtClean="0">
                <a:cs typeface="Calibri" pitchFamily="34" charset="0"/>
              </a:rPr>
              <a:t>и</a:t>
            </a:r>
            <a:r>
              <a:rPr lang="vi-VN" sz="4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4400" dirty="0" smtClean="0">
                <a:cs typeface="Calibri" pitchFamily="34" charset="0"/>
              </a:rPr>
              <a:t>значај</a:t>
            </a:r>
            <a:r>
              <a:rPr lang="vi-VN" sz="4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4400" dirty="0" smtClean="0">
                <a:cs typeface="Calibri" pitchFamily="34" charset="0"/>
              </a:rPr>
              <a:t>здравственог</a:t>
            </a:r>
            <a:r>
              <a:rPr lang="vi-VN" sz="4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4400" dirty="0" smtClean="0">
                <a:cs typeface="Calibri" pitchFamily="34" charset="0"/>
              </a:rPr>
              <a:t>менаџмента</a:t>
            </a:r>
            <a:r>
              <a:rPr lang="vi-VN" sz="4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4400" dirty="0" smtClean="0">
                <a:cs typeface="Calibri" pitchFamily="34" charset="0"/>
              </a:rPr>
              <a:t>и</a:t>
            </a:r>
            <a:r>
              <a:rPr lang="vi-VN" sz="4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4400" dirty="0" smtClean="0">
                <a:cs typeface="Calibri" pitchFamily="34" charset="0"/>
              </a:rPr>
              <a:t>његова</a:t>
            </a:r>
            <a:r>
              <a:rPr lang="vi-VN" sz="4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4400" dirty="0" smtClean="0">
                <a:cs typeface="Calibri" pitchFamily="34" charset="0"/>
              </a:rPr>
              <a:t>посебна</a:t>
            </a:r>
            <a:r>
              <a:rPr lang="sr-Latn-RS" sz="4400" dirty="0" smtClean="0">
                <a:cs typeface="Calibri" pitchFamily="34" charset="0"/>
              </a:rPr>
              <a:t> </a:t>
            </a:r>
            <a:r>
              <a:rPr lang="sr-Cyrl-RS" sz="4400" dirty="0" smtClean="0">
                <a:cs typeface="Calibri" pitchFamily="34" charset="0"/>
              </a:rPr>
              <a:t>карактеристика</a:t>
            </a:r>
            <a:r>
              <a:rPr lang="vi-VN" sz="4400" dirty="0" smtClean="0">
                <a:latin typeface="Calibri" pitchFamily="34" charset="0"/>
                <a:cs typeface="Calibri" pitchFamily="34" charset="0"/>
              </a:rPr>
              <a:t>. </a:t>
            </a:r>
            <a:r>
              <a:rPr lang="sr-Cyrl-RS" sz="4400" dirty="0" smtClean="0">
                <a:cs typeface="Calibri" pitchFamily="34" charset="0"/>
              </a:rPr>
              <a:t>То</a:t>
            </a:r>
            <a:r>
              <a:rPr lang="vi-VN" sz="4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4400" dirty="0" smtClean="0">
                <a:cs typeface="Calibri" pitchFamily="34" charset="0"/>
              </a:rPr>
              <a:t>и</a:t>
            </a:r>
            <a:r>
              <a:rPr lang="vi-VN" sz="4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4400" dirty="0" smtClean="0">
                <a:cs typeface="Calibri" pitchFamily="34" charset="0"/>
              </a:rPr>
              <a:t>јесте</a:t>
            </a:r>
            <a:r>
              <a:rPr lang="vi-VN" sz="4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4400" dirty="0" smtClean="0">
                <a:cs typeface="Calibri" pitchFamily="34" charset="0"/>
              </a:rPr>
              <a:t>оно</a:t>
            </a:r>
            <a:r>
              <a:rPr lang="vi-VN" sz="4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4400" dirty="0" smtClean="0">
                <a:cs typeface="Calibri" pitchFamily="34" charset="0"/>
              </a:rPr>
              <a:t>што</a:t>
            </a:r>
            <a:r>
              <a:rPr lang="vi-VN" sz="4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4400" dirty="0" smtClean="0">
                <a:cs typeface="Calibri" pitchFamily="34" charset="0"/>
              </a:rPr>
              <a:t>га</a:t>
            </a:r>
            <a:r>
              <a:rPr lang="vi-VN" sz="4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4400" dirty="0" smtClean="0">
                <a:cs typeface="Calibri" pitchFamily="34" charset="0"/>
              </a:rPr>
              <a:t>разликује</a:t>
            </a:r>
            <a:r>
              <a:rPr lang="vi-VN" sz="4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4400" dirty="0" smtClean="0">
                <a:cs typeface="Calibri" pitchFamily="34" charset="0"/>
              </a:rPr>
              <a:t>од</a:t>
            </a:r>
            <a:r>
              <a:rPr lang="vi-VN" sz="4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4400" dirty="0" smtClean="0">
                <a:cs typeface="Calibri" pitchFamily="34" charset="0"/>
              </a:rPr>
              <a:t>општег</a:t>
            </a:r>
            <a:r>
              <a:rPr lang="vi-VN" sz="4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4400" dirty="0" smtClean="0">
                <a:cs typeface="Calibri" pitchFamily="34" charset="0"/>
              </a:rPr>
              <a:t>менаџмента</a:t>
            </a:r>
            <a:r>
              <a:rPr lang="vi-VN" sz="4400" dirty="0" smtClean="0">
                <a:latin typeface="Calibri" pitchFamily="34" charset="0"/>
                <a:cs typeface="Calibri" pitchFamily="34" charset="0"/>
              </a:rPr>
              <a:t>. </a:t>
            </a:r>
            <a:r>
              <a:rPr lang="vi-VN" dirty="0" smtClean="0"/>
              <a:t/>
            </a:r>
            <a:br>
              <a:rPr lang="vi-VN" dirty="0" smtClean="0"/>
            </a:br>
            <a:endParaRPr lang="en-US" dirty="0" smtClean="0"/>
          </a:p>
        </p:txBody>
      </p:sp>
      <p:pic>
        <p:nvPicPr>
          <p:cNvPr id="5" name="~PP2627.WAV">
            <a:hlinkClick r:id="" action="ppaction://media"/>
          </p:cNvPr>
          <p:cNvPicPr>
            <a:picLocks noRot="1" noChangeAspect="1"/>
          </p:cNvPicPr>
          <p:nvPr>
            <a:wavAudioFile r:embed="rId1" name="~PP2627.WAV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32825" y="63468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7976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4"/>
          <p:cNvSpPr>
            <a:spLocks noGrp="1" noChangeArrowheads="1"/>
          </p:cNvSpPr>
          <p:nvPr>
            <p:ph type="title"/>
          </p:nvPr>
        </p:nvSpPr>
        <p:spPr>
          <a:xfrm>
            <a:off x="2700338" y="368300"/>
            <a:ext cx="4319587" cy="1547813"/>
          </a:xfrm>
        </p:spPr>
        <p:txBody>
          <a:bodyPr/>
          <a:lstStyle/>
          <a:p>
            <a:pPr eaLnBrk="1" hangingPunct="1"/>
            <a:r>
              <a:rPr lang="sr-Latn-CS" sz="3200" smtClean="0">
                <a:solidFill>
                  <a:srgbClr val="00B0F0"/>
                </a:solidFill>
                <a:latin typeface="Tahoma" pitchFamily="34" charset="0"/>
              </a:rPr>
              <a:t/>
            </a:r>
            <a:br>
              <a:rPr lang="sr-Latn-CS" sz="3200" smtClean="0">
                <a:solidFill>
                  <a:srgbClr val="00B0F0"/>
                </a:solidFill>
                <a:latin typeface="Tahoma" pitchFamily="34" charset="0"/>
              </a:rPr>
            </a:br>
            <a:endParaRPr lang="en-US" sz="3200" smtClean="0">
              <a:solidFill>
                <a:srgbClr val="00B0F0"/>
              </a:solidFill>
              <a:latin typeface="Tahoma" pitchFamily="34" charset="0"/>
            </a:endParaRPr>
          </a:p>
        </p:txBody>
      </p:sp>
      <p:sp>
        <p:nvSpPr>
          <p:cNvPr id="21507" name="Rectangle 6"/>
          <p:cNvSpPr>
            <a:spLocks noGrp="1" noChangeArrowheads="1"/>
          </p:cNvSpPr>
          <p:nvPr>
            <p:ph sz="half" idx="1"/>
          </p:nvPr>
        </p:nvSpPr>
        <p:spPr>
          <a:xfrm>
            <a:off x="684213" y="1557338"/>
            <a:ext cx="8027987" cy="4640262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en-US" sz="3000" smtClean="0">
                <a:latin typeface="Tahoma" pitchFamily="34" charset="0"/>
              </a:rPr>
              <a:t>    </a:t>
            </a:r>
          </a:p>
          <a:p>
            <a:pPr eaLnBrk="1" hangingPunct="1">
              <a:buFont typeface="Wingdings" pitchFamily="2" charset="2"/>
              <a:buNone/>
            </a:pPr>
            <a:endParaRPr lang="en-US" sz="3000" smtClean="0">
              <a:latin typeface="Tahoma" pitchFamily="34" charset="0"/>
              <a:cs typeface="Calibri" pitchFamily="34" charset="0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en-US" sz="3000" smtClean="0">
                <a:latin typeface="Tahoma" pitchFamily="34" charset="0"/>
                <a:cs typeface="Calibri" pitchFamily="34" charset="0"/>
              </a:rPr>
              <a:t>    </a:t>
            </a:r>
            <a:r>
              <a:rPr lang="en-US" sz="2400" b="1" smtClean="0">
                <a:cs typeface="Calibri" pitchFamily="34" charset="0"/>
              </a:rPr>
              <a:t>Здравствени систем </a:t>
            </a:r>
            <a:r>
              <a:rPr lang="en-US" sz="2400" smtClean="0">
                <a:cs typeface="Calibri" pitchFamily="34" charset="0"/>
              </a:rPr>
              <a:t>представља скуп свих  организација, институција и ресурса посвећених и  усмерених ка предузимању акција чија је основна сврха, побољшање, очување или обнављање здравља људи.</a:t>
            </a:r>
          </a:p>
          <a:p>
            <a:pPr eaLnBrk="1" hangingPunct="1">
              <a:buFont typeface="Wingdings" pitchFamily="2" charset="2"/>
              <a:buNone/>
            </a:pPr>
            <a:endParaRPr lang="en-US" sz="2400" smtClean="0">
              <a:cs typeface="Calibri" pitchFamily="34" charset="0"/>
            </a:endParaRPr>
          </a:p>
          <a:p>
            <a:pPr eaLnBrk="1" hangingPunct="1">
              <a:buFont typeface="Wingdings" pitchFamily="2" charset="2"/>
              <a:buNone/>
            </a:pPr>
            <a:endParaRPr lang="en-US" sz="2400" smtClean="0">
              <a:cs typeface="Calibri" pitchFamily="34" charset="0"/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pic>
        <p:nvPicPr>
          <p:cNvPr id="10" name="~PP969.WAV">
            <a:hlinkClick r:id="" action="ppaction://media"/>
          </p:cNvPr>
          <p:cNvPicPr>
            <a:picLocks noRot="1" noChangeAspect="1"/>
          </p:cNvPicPr>
          <p:nvPr>
            <a:wavAudioFile r:embed="rId1" name="~PP969.WAV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32825" y="63468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2635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            Менаџмент</a:t>
            </a:r>
          </a:p>
        </p:txBody>
      </p:sp>
      <p:sp>
        <p:nvSpPr>
          <p:cNvPr id="4099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2800" smtClean="0">
                <a:solidFill>
                  <a:srgbClr val="000000"/>
                </a:solidFill>
                <a:cs typeface="Calibri" pitchFamily="34" charset="0"/>
              </a:rPr>
              <a:t>Скуп управљачких мера предузетих за планирање, организовање, функционисање и евалуацију међусобно повезаних елемената система</a:t>
            </a:r>
            <a:endParaRPr lang="en-US" smtClean="0">
              <a:cs typeface="Calibri" pitchFamily="34" charset="0"/>
            </a:endParaRPr>
          </a:p>
        </p:txBody>
      </p:sp>
    </p:spTree>
  </p:cSld>
  <p:clrMapOvr>
    <a:masterClrMapping/>
  </p:clrMapOvr>
  <p:transition advTm="21928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301625" y="228600"/>
            <a:ext cx="8540750" cy="1255713"/>
          </a:xfrm>
        </p:spPr>
        <p:txBody>
          <a:bodyPr/>
          <a:lstStyle/>
          <a:p>
            <a:pPr eaLnBrk="1" hangingPunct="1"/>
            <a:r>
              <a:rPr lang="en-US" sz="3600" smtClean="0">
                <a:solidFill>
                  <a:srgbClr val="00B0F0"/>
                </a:solidFill>
                <a:cs typeface="Calibri" pitchFamily="34" charset="0"/>
              </a:rPr>
              <a:t>Циљеви</a:t>
            </a:r>
            <a:r>
              <a:rPr lang="sr-Latn-CS" sz="3600" smtClean="0">
                <a:solidFill>
                  <a:srgbClr val="00B0F0"/>
                </a:solidFill>
                <a:cs typeface="Calibri" pitchFamily="34" charset="0"/>
              </a:rPr>
              <a:t> </a:t>
            </a:r>
            <a:r>
              <a:rPr lang="en-US" sz="3600" smtClean="0">
                <a:solidFill>
                  <a:srgbClr val="00B0F0"/>
                </a:solidFill>
                <a:cs typeface="Calibri" pitchFamily="34" charset="0"/>
              </a:rPr>
              <a:t>здравствених</a:t>
            </a:r>
            <a:r>
              <a:rPr lang="sr-Latn-CS" sz="3600" smtClean="0">
                <a:solidFill>
                  <a:srgbClr val="00B0F0"/>
                </a:solidFill>
                <a:cs typeface="Calibri" pitchFamily="34" charset="0"/>
              </a:rPr>
              <a:t> </a:t>
            </a:r>
            <a:r>
              <a:rPr lang="en-US" sz="3600" smtClean="0">
                <a:solidFill>
                  <a:srgbClr val="00B0F0"/>
                </a:solidFill>
                <a:cs typeface="Calibri" pitchFamily="34" charset="0"/>
              </a:rPr>
              <a:t>система</a:t>
            </a:r>
            <a:r>
              <a:rPr lang="sr-Latn-CS" sz="3600" smtClean="0">
                <a:solidFill>
                  <a:srgbClr val="00B0F0"/>
                </a:solidFill>
                <a:cs typeface="Calibri" pitchFamily="34" charset="0"/>
              </a:rPr>
              <a:t> </a:t>
            </a:r>
            <a:r>
              <a:rPr lang="sr-Latn-CS" sz="3600" smtClean="0">
                <a:solidFill>
                  <a:srgbClr val="00B0F0"/>
                </a:solidFill>
                <a:latin typeface="Tahoma" pitchFamily="34" charset="0"/>
              </a:rPr>
              <a:t/>
            </a:r>
            <a:br>
              <a:rPr lang="sr-Latn-CS" sz="3600" smtClean="0">
                <a:solidFill>
                  <a:srgbClr val="00B0F0"/>
                </a:solidFill>
                <a:latin typeface="Tahoma" pitchFamily="34" charset="0"/>
              </a:rPr>
            </a:br>
            <a:endParaRPr lang="en-US" sz="3000" smtClean="0">
              <a:solidFill>
                <a:srgbClr val="00B0F0"/>
              </a:solidFill>
            </a:endParaRPr>
          </a:p>
        </p:txBody>
      </p:sp>
      <p:sp>
        <p:nvSpPr>
          <p:cNvPr id="22531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1773238"/>
            <a:ext cx="8351837" cy="4895850"/>
          </a:xfrm>
        </p:spPr>
        <p:txBody>
          <a:bodyPr/>
          <a:lstStyle/>
          <a:p>
            <a:pPr eaLnBrk="1" hangingPunct="1"/>
            <a:r>
              <a:rPr lang="en-US" sz="2400" smtClean="0">
                <a:cs typeface="Calibri" pitchFamily="34" charset="0"/>
              </a:rPr>
              <a:t>Унапређење</a:t>
            </a:r>
            <a:r>
              <a:rPr lang="sr-Latn-CS" sz="2400" smtClean="0">
                <a:cs typeface="Calibri" pitchFamily="34" charset="0"/>
              </a:rPr>
              <a:t> </a:t>
            </a:r>
            <a:r>
              <a:rPr lang="en-US" sz="2400" smtClean="0">
                <a:cs typeface="Calibri" pitchFamily="34" charset="0"/>
              </a:rPr>
              <a:t>здравља</a:t>
            </a:r>
            <a:r>
              <a:rPr lang="sr-Latn-CS" sz="2400" smtClean="0">
                <a:cs typeface="Calibri" pitchFamily="34" charset="0"/>
              </a:rPr>
              <a:t> </a:t>
            </a:r>
          </a:p>
          <a:p>
            <a:pPr eaLnBrk="1" hangingPunct="1"/>
            <a:r>
              <a:rPr lang="en-US" sz="2400" smtClean="0">
                <a:cs typeface="Calibri" pitchFamily="34" charset="0"/>
              </a:rPr>
              <a:t>Праведност</a:t>
            </a:r>
            <a:r>
              <a:rPr lang="sr-Latn-CS" sz="2400" smtClean="0">
                <a:cs typeface="Calibri" pitchFamily="34" charset="0"/>
              </a:rPr>
              <a:t> </a:t>
            </a:r>
            <a:r>
              <a:rPr lang="en-US" sz="2400" smtClean="0">
                <a:cs typeface="Calibri" pitchFamily="34" charset="0"/>
              </a:rPr>
              <a:t>у</a:t>
            </a:r>
            <a:r>
              <a:rPr lang="sr-Latn-CS" sz="2400" smtClean="0">
                <a:cs typeface="Calibri" pitchFamily="34" charset="0"/>
              </a:rPr>
              <a:t> </a:t>
            </a:r>
            <a:r>
              <a:rPr lang="en-US" sz="2400" smtClean="0">
                <a:cs typeface="Calibri" pitchFamily="34" charset="0"/>
              </a:rPr>
              <a:t>здрављу</a:t>
            </a:r>
            <a:r>
              <a:rPr lang="sr-Latn-CS" sz="2400" smtClean="0">
                <a:cs typeface="Calibri" pitchFamily="34" charset="0"/>
              </a:rPr>
              <a:t>,</a:t>
            </a:r>
          </a:p>
          <a:p>
            <a:pPr eaLnBrk="1" hangingPunct="1"/>
            <a:r>
              <a:rPr lang="en-US" sz="2400" smtClean="0">
                <a:cs typeface="Calibri" pitchFamily="34" charset="0"/>
              </a:rPr>
              <a:t>Правичност</a:t>
            </a:r>
            <a:r>
              <a:rPr lang="sr-Latn-CS" sz="2400" smtClean="0">
                <a:cs typeface="Calibri" pitchFamily="34" charset="0"/>
              </a:rPr>
              <a:t> </a:t>
            </a:r>
            <a:r>
              <a:rPr lang="en-US" sz="2400" smtClean="0">
                <a:cs typeface="Calibri" pitchFamily="34" charset="0"/>
              </a:rPr>
              <a:t>и</a:t>
            </a:r>
            <a:r>
              <a:rPr lang="sr-Latn-CS" sz="2400" smtClean="0">
                <a:cs typeface="Calibri" pitchFamily="34" charset="0"/>
              </a:rPr>
              <a:t> </a:t>
            </a:r>
            <a:r>
              <a:rPr lang="en-US" sz="2400" smtClean="0">
                <a:cs typeface="Calibri" pitchFamily="34" charset="0"/>
              </a:rPr>
              <a:t>солидарност</a:t>
            </a:r>
            <a:r>
              <a:rPr lang="sr-Latn-CS" sz="2400" smtClean="0">
                <a:cs typeface="Calibri" pitchFamily="34" charset="0"/>
              </a:rPr>
              <a:t> </a:t>
            </a:r>
            <a:r>
              <a:rPr lang="en-US" sz="2400" smtClean="0">
                <a:cs typeface="Calibri" pitchFamily="34" charset="0"/>
              </a:rPr>
              <a:t>у</a:t>
            </a:r>
            <a:r>
              <a:rPr lang="sr-Latn-CS" sz="2400" smtClean="0">
                <a:cs typeface="Calibri" pitchFamily="34" charset="0"/>
              </a:rPr>
              <a:t> </a:t>
            </a:r>
            <a:r>
              <a:rPr lang="en-US" sz="2400" smtClean="0">
                <a:cs typeface="Calibri" pitchFamily="34" charset="0"/>
              </a:rPr>
              <a:t>финансирању</a:t>
            </a:r>
            <a:r>
              <a:rPr lang="sr-Latn-CS" sz="2400" smtClean="0">
                <a:cs typeface="Calibri" pitchFamily="34" charset="0"/>
              </a:rPr>
              <a:t> </a:t>
            </a:r>
            <a:r>
              <a:rPr lang="en-US" sz="2400" smtClean="0">
                <a:cs typeface="Calibri" pitchFamily="34" charset="0"/>
              </a:rPr>
              <a:t>и</a:t>
            </a:r>
            <a:r>
              <a:rPr lang="sr-Latn-CS" sz="2400" smtClean="0">
                <a:cs typeface="Calibri" pitchFamily="34" charset="0"/>
              </a:rPr>
              <a:t> </a:t>
            </a:r>
            <a:r>
              <a:rPr lang="en-US" sz="2400" smtClean="0">
                <a:cs typeface="Calibri" pitchFamily="34" charset="0"/>
              </a:rPr>
              <a:t>коришћењу</a:t>
            </a:r>
            <a:r>
              <a:rPr lang="sr-Latn-CS" sz="2400" smtClean="0">
                <a:cs typeface="Calibri" pitchFamily="34" charset="0"/>
              </a:rPr>
              <a:t> </a:t>
            </a:r>
            <a:r>
              <a:rPr lang="en-US" sz="2400" smtClean="0">
                <a:cs typeface="Calibri" pitchFamily="34" charset="0"/>
              </a:rPr>
              <a:t>здравствене</a:t>
            </a:r>
            <a:r>
              <a:rPr lang="sr-Latn-CS" sz="2400" smtClean="0">
                <a:cs typeface="Calibri" pitchFamily="34" charset="0"/>
              </a:rPr>
              <a:t> </a:t>
            </a:r>
            <a:r>
              <a:rPr lang="en-US" sz="2400" smtClean="0">
                <a:cs typeface="Calibri" pitchFamily="34" charset="0"/>
              </a:rPr>
              <a:t>заштите</a:t>
            </a:r>
            <a:r>
              <a:rPr lang="sr-Latn-CS" sz="2400" smtClean="0">
                <a:cs typeface="Calibri" pitchFamily="34" charset="0"/>
              </a:rPr>
              <a:t>,</a:t>
            </a:r>
          </a:p>
          <a:p>
            <a:pPr eaLnBrk="1" hangingPunct="1"/>
            <a:r>
              <a:rPr lang="en-US" sz="2400" smtClean="0">
                <a:cs typeface="Calibri" pitchFamily="34" charset="0"/>
              </a:rPr>
              <a:t>Обезбеђивање</a:t>
            </a:r>
            <a:r>
              <a:rPr lang="sr-Latn-CS" sz="2400" smtClean="0">
                <a:cs typeface="Calibri" pitchFamily="34" charset="0"/>
              </a:rPr>
              <a:t>  </a:t>
            </a:r>
            <a:r>
              <a:rPr lang="en-US" sz="2400" smtClean="0">
                <a:cs typeface="Calibri" pitchFamily="34" charset="0"/>
              </a:rPr>
              <a:t>квалитетних</a:t>
            </a:r>
            <a:r>
              <a:rPr lang="sr-Latn-CS" sz="2400" smtClean="0">
                <a:cs typeface="Calibri" pitchFamily="34" charset="0"/>
              </a:rPr>
              <a:t> </a:t>
            </a:r>
            <a:r>
              <a:rPr lang="en-US" sz="2400" smtClean="0">
                <a:cs typeface="Calibri" pitchFamily="34" charset="0"/>
              </a:rPr>
              <a:t>услуга</a:t>
            </a:r>
            <a:r>
              <a:rPr lang="sr-Latn-CS" sz="2400" smtClean="0">
                <a:cs typeface="Calibri" pitchFamily="34" charset="0"/>
              </a:rPr>
              <a:t> – </a:t>
            </a:r>
            <a:r>
              <a:rPr lang="en-US" sz="2400" smtClean="0">
                <a:cs typeface="Calibri" pitchFamily="34" charset="0"/>
              </a:rPr>
              <a:t>безбедних</a:t>
            </a:r>
            <a:r>
              <a:rPr lang="sr-Latn-CS" sz="2400" smtClean="0">
                <a:cs typeface="Calibri" pitchFamily="34" charset="0"/>
              </a:rPr>
              <a:t>, </a:t>
            </a:r>
            <a:r>
              <a:rPr lang="en-US" sz="2400" smtClean="0">
                <a:cs typeface="Calibri" pitchFamily="34" charset="0"/>
              </a:rPr>
              <a:t>делотворних</a:t>
            </a:r>
            <a:r>
              <a:rPr lang="sr-Latn-CS" sz="2400" smtClean="0">
                <a:cs typeface="Calibri" pitchFamily="34" charset="0"/>
              </a:rPr>
              <a:t>, </a:t>
            </a:r>
            <a:r>
              <a:rPr lang="en-US" sz="2400" smtClean="0">
                <a:cs typeface="Calibri" pitchFamily="34" charset="0"/>
              </a:rPr>
              <a:t>економски исплативих</a:t>
            </a:r>
            <a:r>
              <a:rPr lang="sr-Latn-CS" sz="2400" smtClean="0">
                <a:cs typeface="Calibri" pitchFamily="34" charset="0"/>
              </a:rPr>
              <a:t>,</a:t>
            </a:r>
          </a:p>
          <a:p>
            <a:pPr eaLnBrk="1" hangingPunct="1">
              <a:buFont typeface="Wingdings 2" pitchFamily="18" charset="2"/>
              <a:buNone/>
            </a:pPr>
            <a:endParaRPr lang="sr-Latn-CS" sz="2400" smtClean="0">
              <a:cs typeface="Calibri" pitchFamily="34" charset="0"/>
            </a:endParaRPr>
          </a:p>
          <a:p>
            <a:pPr eaLnBrk="1" hangingPunct="1">
              <a:buFont typeface="Wingdings" pitchFamily="2" charset="2"/>
              <a:buNone/>
            </a:pPr>
            <a:endParaRPr lang="sr-Latn-CS" sz="2400" b="1" i="1" smtClean="0">
              <a:latin typeface="Tahoma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pic>
        <p:nvPicPr>
          <p:cNvPr id="5" name="~PP4061.WAV">
            <a:hlinkClick r:id="" action="ppaction://media"/>
          </p:cNvPr>
          <p:cNvPicPr>
            <a:picLocks noRot="1" noChangeAspect="1"/>
          </p:cNvPicPr>
          <p:nvPr>
            <a:wavAudioFile r:embed="rId1" name="~PP4061.WAV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32825" y="63468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620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sr-Cyrl-RS" sz="3000" smtClean="0"/>
              <a:t> </a:t>
            </a:r>
            <a:br>
              <a:rPr lang="sr-Cyrl-RS" sz="3000" smtClean="0"/>
            </a:br>
            <a:r>
              <a:rPr lang="sr-Cyrl-RS" sz="3000" smtClean="0"/>
              <a:t/>
            </a:r>
            <a:br>
              <a:rPr lang="sr-Cyrl-RS" sz="3000" smtClean="0"/>
            </a:br>
            <a:r>
              <a:rPr lang="sr-Cyrl-RS" sz="3000" smtClean="0"/>
              <a:t/>
            </a:r>
            <a:br>
              <a:rPr lang="sr-Cyrl-RS" sz="3000" smtClean="0"/>
            </a:br>
            <a:r>
              <a:rPr lang="sr-Cyrl-RS" sz="3000" smtClean="0"/>
              <a:t/>
            </a:r>
            <a:br>
              <a:rPr lang="sr-Cyrl-RS" sz="3000" smtClean="0"/>
            </a:br>
            <a:r>
              <a:rPr lang="sr-Cyrl-RS" sz="3000" smtClean="0"/>
              <a:t/>
            </a:r>
            <a:br>
              <a:rPr lang="sr-Cyrl-RS" sz="3000" smtClean="0"/>
            </a:br>
            <a:r>
              <a:rPr lang="sr-Cyrl-RS" sz="3000" smtClean="0"/>
              <a:t/>
            </a:r>
            <a:br>
              <a:rPr lang="sr-Cyrl-RS" sz="3000" smtClean="0"/>
            </a:br>
            <a:r>
              <a:rPr lang="sr-Cyrl-RS" sz="3000" smtClean="0"/>
              <a:t/>
            </a:r>
            <a:br>
              <a:rPr lang="sr-Cyrl-RS" sz="3000" smtClean="0"/>
            </a:br>
            <a:r>
              <a:rPr lang="sr-Cyrl-RS" sz="3000" smtClean="0"/>
              <a:t/>
            </a:r>
            <a:br>
              <a:rPr lang="sr-Cyrl-RS" sz="3000" smtClean="0"/>
            </a:br>
            <a:r>
              <a:rPr lang="sr-Cyrl-RS" sz="3000" smtClean="0"/>
              <a:t/>
            </a:r>
            <a:br>
              <a:rPr lang="sr-Cyrl-RS" sz="3000" smtClean="0"/>
            </a:br>
            <a:r>
              <a:rPr lang="sr-Cyrl-RS" sz="3000" smtClean="0"/>
              <a:t/>
            </a:r>
            <a:br>
              <a:rPr lang="sr-Cyrl-RS" sz="3000" smtClean="0"/>
            </a:br>
            <a:r>
              <a:rPr lang="sr-Cyrl-RS" sz="3000" smtClean="0"/>
              <a:t/>
            </a:r>
            <a:br>
              <a:rPr lang="sr-Cyrl-RS" sz="3000" smtClean="0"/>
            </a:br>
            <a:r>
              <a:rPr lang="sr-Cyrl-RS" sz="3000" smtClean="0"/>
              <a:t/>
            </a:r>
            <a:br>
              <a:rPr lang="sr-Cyrl-RS" sz="3000" smtClean="0"/>
            </a:br>
            <a:r>
              <a:rPr lang="sr-Cyrl-RS" sz="3000" smtClean="0"/>
              <a:t/>
            </a:r>
            <a:br>
              <a:rPr lang="sr-Cyrl-RS" sz="3000" smtClean="0"/>
            </a:br>
            <a:r>
              <a:rPr lang="sr-Cyrl-RS" sz="3000" smtClean="0"/>
              <a:t/>
            </a:r>
            <a:br>
              <a:rPr lang="sr-Cyrl-RS" sz="3000" smtClean="0"/>
            </a:br>
            <a:r>
              <a:rPr lang="sr-Cyrl-RS" sz="3000" smtClean="0"/>
              <a:t/>
            </a:r>
            <a:br>
              <a:rPr lang="sr-Cyrl-RS" sz="3000" smtClean="0"/>
            </a:br>
            <a:r>
              <a:rPr lang="sr-Cyrl-RS" sz="3000" smtClean="0"/>
              <a:t/>
            </a:r>
            <a:br>
              <a:rPr lang="sr-Cyrl-RS" sz="3000" smtClean="0"/>
            </a:br>
            <a:r>
              <a:rPr lang="sr-Cyrl-RS" sz="3000" smtClean="0"/>
              <a:t/>
            </a:r>
            <a:br>
              <a:rPr lang="sr-Cyrl-RS" sz="3000" smtClean="0"/>
            </a:br>
            <a:r>
              <a:rPr lang="sr-Cyrl-RS" sz="3000" smtClean="0"/>
              <a:t/>
            </a:r>
            <a:br>
              <a:rPr lang="sr-Cyrl-RS" sz="3000" smtClean="0"/>
            </a:br>
            <a:r>
              <a:rPr lang="sr-Cyrl-RS" sz="2800" smtClean="0">
                <a:latin typeface="Times New Roman" pitchFamily="18" charset="0"/>
                <a:cs typeface="Times New Roman" pitchFamily="18" charset="0"/>
              </a:rPr>
              <a:t>КОНЦЕПТУАЛНИ ОКВИР </a:t>
            </a:r>
            <a:br>
              <a:rPr lang="sr-Cyrl-RS" sz="2800" smtClean="0">
                <a:latin typeface="Times New Roman" pitchFamily="18" charset="0"/>
                <a:cs typeface="Times New Roman" pitchFamily="18" charset="0"/>
              </a:rPr>
            </a:br>
            <a:r>
              <a:rPr lang="sr-Cyrl-RS" sz="2800" smtClean="0">
                <a:latin typeface="Times New Roman" pitchFamily="18" charset="0"/>
                <a:cs typeface="Times New Roman" pitchFamily="18" charset="0"/>
              </a:rPr>
              <a:t>ЗДРАВСТВЕНОГ СИСТЕМА ПРЕМА СЗО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5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7620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~PP3407.WAV">
            <a:hlinkClick r:id="" action="ppaction://media"/>
          </p:cNvPr>
          <p:cNvPicPr>
            <a:picLocks noRot="1" noChangeAspect="1"/>
          </p:cNvPicPr>
          <p:nvPr>
            <a:wavAudioFile r:embed="rId1" name="~PP3407.WAV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32825" y="63468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23668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>
                <a:solidFill>
                  <a:srgbClr val="00B0F0"/>
                </a:solidFill>
                <a:cs typeface="Calibri" pitchFamily="34" charset="0"/>
              </a:rPr>
              <a:t>Управљање здравственим системом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idx="1"/>
          </p:nvPr>
        </p:nvSpPr>
        <p:spPr>
          <a:xfrm>
            <a:off x="611188" y="1844675"/>
            <a:ext cx="7993062" cy="4319588"/>
          </a:xfrm>
        </p:spPr>
        <p:txBody>
          <a:bodyPr/>
          <a:lstStyle/>
          <a:p>
            <a:pPr marL="609600" indent="-609600" algn="just" eaLnBrk="1" hangingPunct="1">
              <a:buFont typeface="Wingdings" pitchFamily="2" charset="2"/>
              <a:buNone/>
            </a:pPr>
            <a:endParaRPr lang="sr-Latn-CS" sz="1600" b="1" smtClean="0">
              <a:cs typeface="Calibri" pitchFamily="34" charset="0"/>
            </a:endParaRPr>
          </a:p>
          <a:p>
            <a:pPr marL="609600" indent="-609600" algn="just" eaLnBrk="1" hangingPunct="1"/>
            <a:r>
              <a:rPr lang="en-US" sz="2600" b="1" smtClean="0">
                <a:cs typeface="Calibri" pitchFamily="34" charset="0"/>
              </a:rPr>
              <a:t>Формулисање здравствене политике</a:t>
            </a:r>
          </a:p>
          <a:p>
            <a:pPr marL="609600" indent="-609600" algn="just" eaLnBrk="1" hangingPunct="1"/>
            <a:r>
              <a:rPr lang="en-US" sz="2600" b="1" smtClean="0">
                <a:cs typeface="Calibri" pitchFamily="34" charset="0"/>
              </a:rPr>
              <a:t>Здравствена регулатива и законодавство</a:t>
            </a:r>
          </a:p>
          <a:p>
            <a:pPr marL="609600" indent="-609600" algn="just" eaLnBrk="1" hangingPunct="1"/>
            <a:r>
              <a:rPr lang="en-US" sz="2600" b="1" smtClean="0">
                <a:cs typeface="Calibri" pitchFamily="34" charset="0"/>
              </a:rPr>
              <a:t>Координисање функцијама система.</a:t>
            </a:r>
            <a:endParaRPr lang="en-US" sz="2100" smtClean="0">
              <a:cs typeface="Calibri" pitchFamily="34" charset="0"/>
            </a:endParaRPr>
          </a:p>
          <a:p>
            <a:pPr marL="609600" indent="-609600" algn="just" eaLnBrk="1" hangingPunct="1"/>
            <a:endParaRPr lang="sr-Latn-CS" sz="2100" b="1" smtClean="0">
              <a:cs typeface="Calibri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9" name="~PP2294.WAV">
            <a:hlinkClick r:id="" action="ppaction://media"/>
          </p:cNvPr>
          <p:cNvPicPr>
            <a:picLocks noRot="1" noChangeAspect="1"/>
          </p:cNvPicPr>
          <p:nvPr>
            <a:wavAudioFile r:embed="rId1" name="~PP2294.WAV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32825" y="63468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229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>
                <a:solidFill>
                  <a:srgbClr val="00B0F0"/>
                </a:solidFill>
                <a:cs typeface="Calibri" pitchFamily="34" charset="0"/>
              </a:rPr>
              <a:t>Пружање здравствених услуга</a:t>
            </a:r>
          </a:p>
        </p:txBody>
      </p:sp>
      <p:sp>
        <p:nvSpPr>
          <p:cNvPr id="2560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2400" smtClean="0">
                <a:cs typeface="Calibri" pitchFamily="34" charset="0"/>
              </a:rPr>
              <a:t>Здравствене услуге треба да буду пружене  делотворно, безбедно по корисника, квалитетно, када и где су потребне, с оптималним коришћењем увек ограничених ресурса. </a:t>
            </a:r>
          </a:p>
          <a:p>
            <a:pPr eaLnBrk="1" hangingPunct="1"/>
            <a:endParaRPr lang="en-US" sz="2400" smtClean="0">
              <a:cs typeface="Calibri" pitchFamily="34" charset="0"/>
            </a:endParaRPr>
          </a:p>
          <a:p>
            <a:pPr eaLnBrk="1" hangingPunct="1">
              <a:buFont typeface="Wingdings 2" pitchFamily="18" charset="2"/>
              <a:buNone/>
            </a:pPr>
            <a:endParaRPr lang="en-US" sz="2400" smtClean="0">
              <a:cs typeface="Calibri" pitchFamily="34" charset="0"/>
            </a:endParaRPr>
          </a:p>
          <a:p>
            <a:pPr eaLnBrk="1" hangingPunct="1"/>
            <a:r>
              <a:rPr lang="en-US" sz="2400" smtClean="0">
                <a:cs typeface="Calibri" pitchFamily="34" charset="0"/>
              </a:rPr>
              <a:t>Примарни ниво</a:t>
            </a:r>
          </a:p>
          <a:p>
            <a:pPr eaLnBrk="1" hangingPunct="1"/>
            <a:r>
              <a:rPr lang="en-US" sz="2400" smtClean="0">
                <a:cs typeface="Calibri" pitchFamily="34" charset="0"/>
              </a:rPr>
              <a:t>Секундарни ниво</a:t>
            </a:r>
          </a:p>
          <a:p>
            <a:pPr eaLnBrk="1" hangingPunct="1"/>
            <a:r>
              <a:rPr lang="en-US" sz="2400" smtClean="0">
                <a:cs typeface="Calibri" pitchFamily="34" charset="0"/>
              </a:rPr>
              <a:t>Терцијарни ниво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pic>
        <p:nvPicPr>
          <p:cNvPr id="7" name="~PP3267.WAV">
            <a:hlinkClick r:id="" action="ppaction://media"/>
          </p:cNvPr>
          <p:cNvPicPr>
            <a:picLocks noRot="1" noChangeAspect="1"/>
          </p:cNvPicPr>
          <p:nvPr>
            <a:wavAudioFile r:embed="rId1" name="~PP3267.WAV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32825" y="63468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0720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282700"/>
          </a:xfrm>
        </p:spPr>
        <p:txBody>
          <a:bodyPr/>
          <a:lstStyle/>
          <a:p>
            <a:pPr marL="723900" indent="-723900" eaLnBrk="1" hangingPunct="1"/>
            <a:r>
              <a:rPr lang="en-US" sz="3600" smtClean="0">
                <a:solidFill>
                  <a:srgbClr val="00B0F0"/>
                </a:solidFill>
                <a:cs typeface="Calibri" pitchFamily="34" charset="0"/>
              </a:rPr>
              <a:t>Ресурси у здравственом систему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11188" y="1844675"/>
            <a:ext cx="5329237" cy="4248150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sz="2400" b="1" smtClean="0">
                <a:cs typeface="Calibri" pitchFamily="34" charset="0"/>
              </a:rPr>
              <a:t>Људски</a:t>
            </a:r>
            <a:r>
              <a:rPr lang="sr-Latn-CS" sz="2400" b="1" smtClean="0">
                <a:cs typeface="Calibri" pitchFamily="34" charset="0"/>
              </a:rPr>
              <a:t> </a:t>
            </a:r>
            <a:r>
              <a:rPr lang="en-US" sz="2400" b="1" smtClean="0">
                <a:cs typeface="Calibri" pitchFamily="34" charset="0"/>
              </a:rPr>
              <a:t>ресурси</a:t>
            </a:r>
            <a:r>
              <a:rPr lang="en-US" b="1" smtClean="0">
                <a:cs typeface="Calibri" pitchFamily="34" charset="0"/>
              </a:rPr>
              <a:t>:</a:t>
            </a:r>
            <a:endParaRPr lang="sr-Latn-CS" b="1" smtClean="0">
              <a:cs typeface="Calibri" pitchFamily="34" charset="0"/>
            </a:endParaRP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sz="2000" b="1" smtClean="0">
                <a:cs typeface="Calibri" pitchFamily="34" charset="0"/>
              </a:rPr>
              <a:t>-</a:t>
            </a:r>
            <a:r>
              <a:rPr lang="en-US" sz="2000" smtClean="0">
                <a:cs typeface="Calibri" pitchFamily="34" charset="0"/>
              </a:rPr>
              <a:t>Лекари</a:t>
            </a:r>
            <a:r>
              <a:rPr lang="sr-Latn-CS" sz="2000" smtClean="0">
                <a:cs typeface="Calibri" pitchFamily="34" charset="0"/>
              </a:rPr>
              <a:t>, </a:t>
            </a:r>
            <a:r>
              <a:rPr lang="en-US" sz="2000" smtClean="0">
                <a:cs typeface="Calibri" pitchFamily="34" charset="0"/>
              </a:rPr>
              <a:t>стоамтолози, фармацеути</a:t>
            </a:r>
            <a:endParaRPr lang="sr-Latn-CS" sz="2000" smtClean="0">
              <a:cs typeface="Calibri" pitchFamily="34" charset="0"/>
            </a:endParaRP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sz="2000" smtClean="0">
                <a:cs typeface="Calibri" pitchFamily="34" charset="0"/>
              </a:rPr>
              <a:t>-Медицинске</a:t>
            </a:r>
            <a:r>
              <a:rPr lang="sr-Latn-CS" sz="2000" smtClean="0">
                <a:cs typeface="Calibri" pitchFamily="34" charset="0"/>
              </a:rPr>
              <a:t> </a:t>
            </a:r>
            <a:r>
              <a:rPr lang="en-US" sz="2000" smtClean="0">
                <a:cs typeface="Calibri" pitchFamily="34" charset="0"/>
              </a:rPr>
              <a:t>сестре</a:t>
            </a:r>
            <a:r>
              <a:rPr lang="sr-Latn-CS" sz="2000" smtClean="0">
                <a:cs typeface="Calibri" pitchFamily="34" charset="0"/>
              </a:rPr>
              <a:t> </a:t>
            </a:r>
            <a:r>
              <a:rPr lang="en-US" sz="2000" smtClean="0">
                <a:cs typeface="Calibri" pitchFamily="34" charset="0"/>
              </a:rPr>
              <a:t>и</a:t>
            </a:r>
            <a:r>
              <a:rPr lang="sr-Latn-CS" sz="2000" smtClean="0">
                <a:cs typeface="Calibri" pitchFamily="34" charset="0"/>
              </a:rPr>
              <a:t> </a:t>
            </a:r>
            <a:r>
              <a:rPr lang="en-US" sz="2000" smtClean="0">
                <a:cs typeface="Calibri" pitchFamily="34" charset="0"/>
              </a:rPr>
              <a:t>техничари</a:t>
            </a:r>
            <a:endParaRPr lang="sr-Latn-CS" sz="2000" smtClean="0">
              <a:cs typeface="Calibri" pitchFamily="34" charset="0"/>
            </a:endParaRP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sz="2000" smtClean="0">
                <a:cs typeface="Calibri" pitchFamily="34" charset="0"/>
              </a:rPr>
              <a:t>-Сарадници</a:t>
            </a:r>
            <a:endParaRPr lang="sr-Latn-CS" sz="2000" smtClean="0">
              <a:cs typeface="Calibri" pitchFamily="34" charset="0"/>
            </a:endParaRP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sz="2400" b="1" smtClean="0">
                <a:cs typeface="Calibri" pitchFamily="34" charset="0"/>
              </a:rPr>
              <a:t>Установе</a:t>
            </a:r>
            <a:r>
              <a:rPr lang="sr-Latn-CS" b="1" smtClean="0">
                <a:cs typeface="Calibri" pitchFamily="34" charset="0"/>
              </a:rPr>
              <a:t>:</a:t>
            </a:r>
            <a:r>
              <a:rPr lang="en-US" b="1" smtClean="0">
                <a:cs typeface="Calibri" pitchFamily="34" charset="0"/>
              </a:rPr>
              <a:t>    </a:t>
            </a:r>
            <a:endParaRPr lang="sr-Latn-CS" b="1" smtClean="0">
              <a:cs typeface="Calibri" pitchFamily="34" charset="0"/>
            </a:endParaRP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sz="2000" b="1" smtClean="0">
                <a:cs typeface="Calibri" pitchFamily="34" charset="0"/>
              </a:rPr>
              <a:t>-</a:t>
            </a:r>
            <a:r>
              <a:rPr lang="en-US" sz="2000" smtClean="0">
                <a:cs typeface="Calibri" pitchFamily="34" charset="0"/>
              </a:rPr>
              <a:t>Зграде</a:t>
            </a:r>
            <a:r>
              <a:rPr lang="sr-Latn-CS" sz="2000" smtClean="0">
                <a:cs typeface="Calibri" pitchFamily="34" charset="0"/>
              </a:rPr>
              <a:t>,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sz="2000" smtClean="0">
                <a:cs typeface="Calibri" pitchFamily="34" charset="0"/>
              </a:rPr>
              <a:t>-Опрема</a:t>
            </a:r>
            <a:endParaRPr lang="sr-Latn-CS" sz="2000" smtClean="0">
              <a:cs typeface="Calibri" pitchFamily="34" charset="0"/>
            </a:endParaRP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sz="2400" b="1" smtClean="0">
                <a:cs typeface="Calibri" pitchFamily="34" charset="0"/>
              </a:rPr>
              <a:t>Средства</a:t>
            </a:r>
            <a:r>
              <a:rPr lang="sr-Latn-CS" b="1" smtClean="0">
                <a:cs typeface="Calibri" pitchFamily="34" charset="0"/>
              </a:rPr>
              <a:t>: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sz="2000" b="1" smtClean="0">
                <a:cs typeface="Calibri" pitchFamily="34" charset="0"/>
              </a:rPr>
              <a:t>-</a:t>
            </a:r>
            <a:r>
              <a:rPr lang="en-US" sz="2000" smtClean="0">
                <a:cs typeface="Calibri" pitchFamily="34" charset="0"/>
              </a:rPr>
              <a:t>Лекови</a:t>
            </a:r>
            <a:endParaRPr lang="sr-Latn-CS" sz="2000" smtClean="0">
              <a:cs typeface="Calibri" pitchFamily="34" charset="0"/>
            </a:endParaRP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sz="2000" smtClean="0">
                <a:cs typeface="Calibri" pitchFamily="34" charset="0"/>
              </a:rPr>
              <a:t>-Санитетски</a:t>
            </a:r>
            <a:r>
              <a:rPr lang="sr-Latn-CS" sz="2000" smtClean="0">
                <a:cs typeface="Calibri" pitchFamily="34" charset="0"/>
              </a:rPr>
              <a:t> </a:t>
            </a:r>
            <a:r>
              <a:rPr lang="en-US" sz="2000" smtClean="0">
                <a:cs typeface="Calibri" pitchFamily="34" charset="0"/>
              </a:rPr>
              <a:t>материјал.</a:t>
            </a:r>
            <a:endParaRPr lang="sr-Latn-CS" sz="2000" smtClean="0">
              <a:cs typeface="Calibri" pitchFamily="34" charset="0"/>
            </a:endParaRPr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26630" name="AutoShape 12" descr="Резултат слика за кц крагујевац зграда фотографије"/>
          <p:cNvSpPr>
            <a:spLocks noChangeAspect="1" noChangeArrowheads="1"/>
          </p:cNvSpPr>
          <p:nvPr/>
        </p:nvSpPr>
        <p:spPr bwMode="auto">
          <a:xfrm>
            <a:off x="211138" y="-242888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7" name="~PP492.WAV">
            <a:hlinkClick r:id="" action="ppaction://media"/>
          </p:cNvPr>
          <p:cNvPicPr>
            <a:picLocks noRot="1" noChangeAspect="1"/>
          </p:cNvPicPr>
          <p:nvPr>
            <a:wavAudioFile r:embed="rId1" name="~PP492.WAV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32825" y="63468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2058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>
                <a:solidFill>
                  <a:srgbClr val="00B0F0"/>
                </a:solidFill>
                <a:cs typeface="Calibri" pitchFamily="34" charset="0"/>
              </a:rPr>
              <a:t>Компоненте укључене у финансирање</a:t>
            </a:r>
          </a:p>
        </p:txBody>
      </p:sp>
      <p:sp>
        <p:nvSpPr>
          <p:cNvPr id="27651" name="Text Placeholder 2"/>
          <p:cNvSpPr>
            <a:spLocks noGrp="1"/>
          </p:cNvSpPr>
          <p:nvPr>
            <p:ph type="body" sz="half" idx="1"/>
          </p:nvPr>
        </p:nvSpPr>
        <p:spPr>
          <a:xfrm>
            <a:off x="566738" y="1824038"/>
            <a:ext cx="7966075" cy="2757487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en-US" sz="2400" smtClean="0">
                <a:cs typeface="Calibri" pitchFamily="34" charset="0"/>
              </a:rPr>
              <a:t>Прукуљање финансијских средстава</a:t>
            </a:r>
          </a:p>
          <a:p>
            <a:pPr eaLnBrk="1" hangingPunct="1">
              <a:buFont typeface="Wingdings 2" pitchFamily="18" charset="2"/>
              <a:buNone/>
            </a:pPr>
            <a:endParaRPr lang="en-US" sz="2400" smtClean="0">
              <a:cs typeface="Calibri" pitchFamily="34" charset="0"/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en-US" sz="2400" smtClean="0">
                <a:cs typeface="Calibri" pitchFamily="34" charset="0"/>
              </a:rPr>
              <a:t>Расподела средстава међу осигураницима</a:t>
            </a:r>
          </a:p>
          <a:p>
            <a:pPr eaLnBrk="1" hangingPunct="1">
              <a:buFont typeface="Wingdings 2" pitchFamily="18" charset="2"/>
              <a:buNone/>
            </a:pPr>
            <a:endParaRPr lang="en-US" sz="2400" smtClean="0">
              <a:cs typeface="Calibri" pitchFamily="34" charset="0"/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en-US" sz="2400" smtClean="0">
                <a:cs typeface="Calibri" pitchFamily="34" charset="0"/>
              </a:rPr>
              <a:t>Плаћање давалаца здравствених услуга.</a:t>
            </a:r>
          </a:p>
          <a:p>
            <a:pPr eaLnBrk="1" hangingPunct="1">
              <a:buFont typeface="Wingdings 2" pitchFamily="18" charset="2"/>
              <a:buNone/>
            </a:pPr>
            <a:endParaRPr lang="en-US" smtClean="0"/>
          </a:p>
        </p:txBody>
      </p:sp>
      <p:sp>
        <p:nvSpPr>
          <p:cNvPr id="27652" name="ClipArt Placeholder 3"/>
          <p:cNvSpPr>
            <a:spLocks noGrp="1" noTextEdit="1"/>
          </p:cNvSpPr>
          <p:nvPr>
            <p:ph type="clipArt" sz="half" idx="2"/>
          </p:nvPr>
        </p:nvSpPr>
        <p:spPr>
          <a:xfrm flipV="1">
            <a:off x="14041438" y="9693275"/>
            <a:ext cx="539750" cy="44450"/>
          </a:xfrm>
        </p:spPr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pic>
        <p:nvPicPr>
          <p:cNvPr id="7" name="~PP3771.WAV">
            <a:hlinkClick r:id="" action="ppaction://media"/>
          </p:cNvPr>
          <p:cNvPicPr>
            <a:picLocks noRot="1" noChangeAspect="1"/>
          </p:cNvPicPr>
          <p:nvPr>
            <a:wavAudioFile r:embed="rId1" name="~PP3771.WAV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32825" y="63468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5808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282700"/>
          </a:xfrm>
        </p:spPr>
        <p:txBody>
          <a:bodyPr/>
          <a:lstStyle/>
          <a:p>
            <a:pPr marL="723900" indent="-723900" eaLnBrk="1" hangingPunct="1"/>
            <a:r>
              <a:rPr lang="en-US" sz="3200" smtClean="0">
                <a:solidFill>
                  <a:srgbClr val="00B0F0"/>
                </a:solidFill>
                <a:cs typeface="Calibri" pitchFamily="34" charset="0"/>
              </a:rPr>
              <a:t>Извори средстава за финансирање здравственог </a:t>
            </a:r>
            <a:r>
              <a:rPr lang="en-US" sz="3600" smtClean="0">
                <a:solidFill>
                  <a:srgbClr val="00B0F0"/>
                </a:solidFill>
                <a:cs typeface="Calibri" pitchFamily="34" charset="0"/>
              </a:rPr>
              <a:t>система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11188" y="1484313"/>
            <a:ext cx="7056437" cy="4608512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smtClean="0">
                <a:cs typeface="Calibri" pitchFamily="34" charset="0"/>
              </a:rPr>
              <a:t>Порези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smtClean="0">
                <a:cs typeface="Calibri" pitchFamily="34" charset="0"/>
              </a:rPr>
              <a:t>Доприноси,        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smtClean="0">
                <a:cs typeface="Calibri" pitchFamily="34" charset="0"/>
              </a:rPr>
              <a:t>Премије осигурања,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smtClean="0">
                <a:cs typeface="Calibri" pitchFamily="34" charset="0"/>
              </a:rPr>
              <a:t>Лично учешће осигураних лица у трошковима здравствене заштите (партиципација),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smtClean="0">
                <a:cs typeface="Calibri" pitchFamily="34" charset="0"/>
              </a:rPr>
              <a:t>Плаћање пуне цене здравствених услуга,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smtClean="0">
                <a:cs typeface="Calibri" pitchFamily="34" charset="0"/>
              </a:rPr>
              <a:t>Донације, прилози и поклони међународних и домаћих институција и појединаца.</a:t>
            </a:r>
          </a:p>
          <a:p>
            <a:pPr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endParaRPr lang="en-US" sz="2400" smtClean="0">
              <a:cs typeface="Calibri" pitchFamily="34" charset="0"/>
            </a:endParaRP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endParaRPr lang="sr-Latn-CS" b="1" smtClean="0">
              <a:cs typeface="Calibri" pitchFamily="34" charset="0"/>
            </a:endParaRP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sz="2000" b="1" smtClean="0">
                <a:cs typeface="Calibri" pitchFamily="34" charset="0"/>
              </a:rPr>
              <a:t>-</a:t>
            </a:r>
            <a:endParaRPr lang="sr-Latn-CS" sz="2000" smtClean="0">
              <a:cs typeface="Calibri" pitchFamily="34" charset="0"/>
            </a:endParaRPr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28677" name="AutoShape 12" descr="Резултат слика за кц крагујевац зграда фотографије"/>
          <p:cNvSpPr>
            <a:spLocks noChangeAspect="1" noChangeArrowheads="1"/>
          </p:cNvSpPr>
          <p:nvPr/>
        </p:nvSpPr>
        <p:spPr bwMode="auto">
          <a:xfrm>
            <a:off x="211138" y="-242888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6" name="~PP2690.WAV">
            <a:hlinkClick r:id="" action="ppaction://media"/>
          </p:cNvPr>
          <p:cNvPicPr>
            <a:picLocks noRot="1" noChangeAspect="1"/>
          </p:cNvPicPr>
          <p:nvPr>
            <a:wavAudioFile r:embed="rId1" name="~PP2690.WAV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32825" y="63468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88788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sr-Cyrl-RS" sz="3600" smtClean="0">
                <a:latin typeface="Tahoma" pitchFamily="34" charset="0"/>
              </a:rPr>
              <a:t>КАКВУ ВРСТУ ЗДРАВСТВЕНИХ СИСТЕМА ЖЕЛИМО</a:t>
            </a:r>
            <a:r>
              <a:rPr lang="sr-Latn-CS" sz="3600" smtClean="0">
                <a:latin typeface="Tahoma" pitchFamily="34" charset="0"/>
              </a:rPr>
              <a:t>?</a:t>
            </a:r>
            <a:endParaRPr lang="en-US" sz="3600" smtClean="0">
              <a:latin typeface="Tahoma" pitchFamily="34" charset="0"/>
            </a:endParaRPr>
          </a:p>
        </p:txBody>
      </p:sp>
      <p:pic>
        <p:nvPicPr>
          <p:cNvPr id="2969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            Менаџмент</a:t>
            </a:r>
          </a:p>
        </p:txBody>
      </p:sp>
      <p:sp>
        <p:nvSpPr>
          <p:cNvPr id="5123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smtClean="0"/>
          </a:p>
          <a:p>
            <a:pPr eaLnBrk="1" hangingPunct="1"/>
            <a:r>
              <a:rPr lang="en-US" smtClean="0">
                <a:cs typeface="Calibri" pitchFamily="34" charset="0"/>
              </a:rPr>
              <a:t>Процес</a:t>
            </a:r>
            <a:r>
              <a:rPr lang="sr-Latn-CS" smtClean="0">
                <a:cs typeface="Calibri" pitchFamily="34" charset="0"/>
              </a:rPr>
              <a:t> </a:t>
            </a:r>
            <a:r>
              <a:rPr lang="en-US" smtClean="0">
                <a:cs typeface="Calibri" pitchFamily="34" charset="0"/>
              </a:rPr>
              <a:t>који</a:t>
            </a:r>
            <a:r>
              <a:rPr lang="sr-Latn-CS" smtClean="0">
                <a:cs typeface="Calibri" pitchFamily="34" charset="0"/>
              </a:rPr>
              <a:t> </a:t>
            </a:r>
            <a:r>
              <a:rPr lang="en-US" smtClean="0">
                <a:cs typeface="Calibri" pitchFamily="34" charset="0"/>
              </a:rPr>
              <a:t>чине</a:t>
            </a:r>
            <a:r>
              <a:rPr lang="sr-Latn-CS" smtClean="0">
                <a:cs typeface="Calibri" pitchFamily="34" charset="0"/>
              </a:rPr>
              <a:t> </a:t>
            </a:r>
            <a:r>
              <a:rPr lang="en-US" smtClean="0">
                <a:cs typeface="Calibri" pitchFamily="34" charset="0"/>
              </a:rPr>
              <a:t>међусобно</a:t>
            </a:r>
            <a:r>
              <a:rPr lang="sr-Latn-CS" smtClean="0">
                <a:cs typeface="Calibri" pitchFamily="34" charset="0"/>
              </a:rPr>
              <a:t> </a:t>
            </a:r>
            <a:r>
              <a:rPr lang="en-US" smtClean="0">
                <a:cs typeface="Calibri" pitchFamily="34" charset="0"/>
              </a:rPr>
              <a:t>повезане</a:t>
            </a:r>
            <a:r>
              <a:rPr lang="sr-Latn-CS" smtClean="0">
                <a:cs typeface="Calibri" pitchFamily="34" charset="0"/>
              </a:rPr>
              <a:t> </a:t>
            </a:r>
            <a:r>
              <a:rPr lang="en-US" smtClean="0">
                <a:cs typeface="Calibri" pitchFamily="34" charset="0"/>
              </a:rPr>
              <a:t>друштвене</a:t>
            </a:r>
            <a:r>
              <a:rPr lang="sr-Latn-CS" smtClean="0">
                <a:cs typeface="Calibri" pitchFamily="34" charset="0"/>
              </a:rPr>
              <a:t> </a:t>
            </a:r>
            <a:r>
              <a:rPr lang="en-US" smtClean="0">
                <a:cs typeface="Calibri" pitchFamily="34" charset="0"/>
              </a:rPr>
              <a:t>и</a:t>
            </a:r>
            <a:r>
              <a:rPr lang="sr-Latn-CS" smtClean="0">
                <a:cs typeface="Calibri" pitchFamily="34" charset="0"/>
              </a:rPr>
              <a:t> </a:t>
            </a:r>
            <a:r>
              <a:rPr lang="en-US" smtClean="0">
                <a:cs typeface="Calibri" pitchFamily="34" charset="0"/>
              </a:rPr>
              <a:t>техничке</a:t>
            </a:r>
            <a:r>
              <a:rPr lang="sr-Latn-CS" smtClean="0">
                <a:cs typeface="Calibri" pitchFamily="34" charset="0"/>
              </a:rPr>
              <a:t> </a:t>
            </a:r>
            <a:r>
              <a:rPr lang="en-US" smtClean="0">
                <a:cs typeface="Calibri" pitchFamily="34" charset="0"/>
              </a:rPr>
              <a:t>функције</a:t>
            </a:r>
            <a:r>
              <a:rPr lang="sr-Latn-CS" smtClean="0">
                <a:cs typeface="Calibri" pitchFamily="34" charset="0"/>
              </a:rPr>
              <a:t> </a:t>
            </a:r>
            <a:r>
              <a:rPr lang="en-US" smtClean="0">
                <a:cs typeface="Calibri" pitchFamily="34" charset="0"/>
              </a:rPr>
              <a:t>и</a:t>
            </a:r>
            <a:r>
              <a:rPr lang="sr-Latn-CS" smtClean="0">
                <a:cs typeface="Calibri" pitchFamily="34" charset="0"/>
              </a:rPr>
              <a:t> </a:t>
            </a:r>
            <a:r>
              <a:rPr lang="en-US" smtClean="0">
                <a:cs typeface="Calibri" pitchFamily="34" charset="0"/>
              </a:rPr>
              <a:t>активности</a:t>
            </a:r>
            <a:r>
              <a:rPr lang="sr-Latn-CS" smtClean="0">
                <a:cs typeface="Calibri" pitchFamily="34" charset="0"/>
              </a:rPr>
              <a:t> </a:t>
            </a:r>
            <a:r>
              <a:rPr lang="en-US" smtClean="0">
                <a:cs typeface="Calibri" pitchFamily="34" charset="0"/>
              </a:rPr>
              <a:t>које</a:t>
            </a:r>
            <a:r>
              <a:rPr lang="sr-Latn-CS" smtClean="0">
                <a:cs typeface="Calibri" pitchFamily="34" charset="0"/>
              </a:rPr>
              <a:t> </a:t>
            </a:r>
            <a:r>
              <a:rPr lang="en-US" smtClean="0">
                <a:cs typeface="Calibri" pitchFamily="34" charset="0"/>
              </a:rPr>
              <a:t>се</a:t>
            </a:r>
            <a:r>
              <a:rPr lang="sr-Latn-CS" smtClean="0">
                <a:cs typeface="Calibri" pitchFamily="34" charset="0"/>
              </a:rPr>
              <a:t> </a:t>
            </a:r>
            <a:r>
              <a:rPr lang="en-US" smtClean="0">
                <a:cs typeface="Calibri" pitchFamily="34" charset="0"/>
              </a:rPr>
              <a:t>одвијају</a:t>
            </a:r>
            <a:r>
              <a:rPr lang="sr-Latn-CS" smtClean="0">
                <a:cs typeface="Calibri" pitchFamily="34" charset="0"/>
              </a:rPr>
              <a:t> </a:t>
            </a:r>
            <a:r>
              <a:rPr lang="en-US" smtClean="0">
                <a:cs typeface="Calibri" pitchFamily="34" charset="0"/>
              </a:rPr>
              <a:t>у</a:t>
            </a:r>
            <a:r>
              <a:rPr lang="sr-Latn-CS" smtClean="0">
                <a:cs typeface="Calibri" pitchFamily="34" charset="0"/>
              </a:rPr>
              <a:t> </a:t>
            </a:r>
            <a:r>
              <a:rPr lang="en-US" smtClean="0">
                <a:cs typeface="Calibri" pitchFamily="34" charset="0"/>
              </a:rPr>
              <a:t>формалном</a:t>
            </a:r>
            <a:r>
              <a:rPr lang="sr-Latn-CS" smtClean="0">
                <a:cs typeface="Calibri" pitchFamily="34" charset="0"/>
              </a:rPr>
              <a:t> </a:t>
            </a:r>
            <a:r>
              <a:rPr lang="en-US" smtClean="0">
                <a:cs typeface="Calibri" pitchFamily="34" charset="0"/>
              </a:rPr>
              <a:t>организационом</a:t>
            </a:r>
            <a:r>
              <a:rPr lang="sr-Latn-CS" smtClean="0">
                <a:cs typeface="Calibri" pitchFamily="34" charset="0"/>
              </a:rPr>
              <a:t> </a:t>
            </a:r>
            <a:r>
              <a:rPr lang="en-US" smtClean="0">
                <a:cs typeface="Calibri" pitchFamily="34" charset="0"/>
              </a:rPr>
              <a:t>окружењу</a:t>
            </a:r>
            <a:r>
              <a:rPr lang="sr-Latn-CS" smtClean="0">
                <a:cs typeface="Calibri" pitchFamily="34" charset="0"/>
              </a:rPr>
              <a:t> </a:t>
            </a:r>
            <a:r>
              <a:rPr lang="en-US" smtClean="0">
                <a:cs typeface="Calibri" pitchFamily="34" charset="0"/>
              </a:rPr>
              <a:t>са</a:t>
            </a:r>
            <a:r>
              <a:rPr lang="sr-Latn-CS" smtClean="0">
                <a:cs typeface="Calibri" pitchFamily="34" charset="0"/>
              </a:rPr>
              <a:t> </a:t>
            </a:r>
            <a:r>
              <a:rPr lang="en-US" smtClean="0">
                <a:cs typeface="Calibri" pitchFamily="34" charset="0"/>
              </a:rPr>
              <a:t>намером</a:t>
            </a:r>
            <a:r>
              <a:rPr lang="sr-Latn-CS" smtClean="0">
                <a:cs typeface="Calibri" pitchFamily="34" charset="0"/>
              </a:rPr>
              <a:t> </a:t>
            </a:r>
            <a:r>
              <a:rPr lang="en-US" smtClean="0">
                <a:cs typeface="Calibri" pitchFamily="34" charset="0"/>
              </a:rPr>
              <a:t>да</a:t>
            </a:r>
            <a:r>
              <a:rPr lang="sr-Latn-CS" smtClean="0">
                <a:cs typeface="Calibri" pitchFamily="34" charset="0"/>
              </a:rPr>
              <a:t> </a:t>
            </a:r>
            <a:r>
              <a:rPr lang="en-US" smtClean="0">
                <a:cs typeface="Calibri" pitchFamily="34" charset="0"/>
              </a:rPr>
              <a:t>се</a:t>
            </a:r>
            <a:r>
              <a:rPr lang="sr-Latn-CS" smtClean="0">
                <a:cs typeface="Calibri" pitchFamily="34" charset="0"/>
              </a:rPr>
              <a:t> </a:t>
            </a:r>
            <a:r>
              <a:rPr lang="en-US" smtClean="0">
                <a:cs typeface="Calibri" pitchFamily="34" charset="0"/>
              </a:rPr>
              <a:t>достигну</a:t>
            </a:r>
            <a:r>
              <a:rPr lang="sr-Latn-CS" smtClean="0">
                <a:cs typeface="Calibri" pitchFamily="34" charset="0"/>
              </a:rPr>
              <a:t> </a:t>
            </a:r>
            <a:r>
              <a:rPr lang="en-US" smtClean="0">
                <a:cs typeface="Calibri" pitchFamily="34" charset="0"/>
              </a:rPr>
              <a:t>унапред</a:t>
            </a:r>
            <a:r>
              <a:rPr lang="sr-Latn-CS" smtClean="0">
                <a:cs typeface="Calibri" pitchFamily="34" charset="0"/>
              </a:rPr>
              <a:t> </a:t>
            </a:r>
            <a:r>
              <a:rPr lang="en-US" smtClean="0">
                <a:cs typeface="Calibri" pitchFamily="34" charset="0"/>
              </a:rPr>
              <a:t>постављени</a:t>
            </a:r>
            <a:r>
              <a:rPr lang="sr-Latn-CS" smtClean="0">
                <a:cs typeface="Calibri" pitchFamily="34" charset="0"/>
              </a:rPr>
              <a:t> </a:t>
            </a:r>
            <a:r>
              <a:rPr lang="en-US" smtClean="0">
                <a:cs typeface="Calibri" pitchFamily="34" charset="0"/>
              </a:rPr>
              <a:t>циљеви</a:t>
            </a:r>
            <a:r>
              <a:rPr lang="sr-Latn-CS" smtClean="0">
                <a:cs typeface="Calibri" pitchFamily="34" charset="0"/>
              </a:rPr>
              <a:t> </a:t>
            </a:r>
            <a:r>
              <a:rPr lang="en-US" smtClean="0">
                <a:cs typeface="Calibri" pitchFamily="34" charset="0"/>
              </a:rPr>
              <a:t>уз</a:t>
            </a:r>
            <a:r>
              <a:rPr lang="sr-Latn-CS" smtClean="0">
                <a:cs typeface="Calibri" pitchFamily="34" charset="0"/>
              </a:rPr>
              <a:t> </a:t>
            </a:r>
            <a:r>
              <a:rPr lang="en-US" smtClean="0">
                <a:cs typeface="Calibri" pitchFamily="34" charset="0"/>
              </a:rPr>
              <a:t>деловање</a:t>
            </a:r>
            <a:r>
              <a:rPr lang="sr-Latn-CS" smtClean="0">
                <a:cs typeface="Calibri" pitchFamily="34" charset="0"/>
              </a:rPr>
              <a:t> </a:t>
            </a:r>
            <a:r>
              <a:rPr lang="en-US" smtClean="0">
                <a:cs typeface="Calibri" pitchFamily="34" charset="0"/>
              </a:rPr>
              <a:t>људи</a:t>
            </a:r>
            <a:r>
              <a:rPr lang="sr-Latn-CS" smtClean="0">
                <a:cs typeface="Calibri" pitchFamily="34" charset="0"/>
              </a:rPr>
              <a:t> </a:t>
            </a:r>
            <a:r>
              <a:rPr lang="en-US" smtClean="0">
                <a:cs typeface="Calibri" pitchFamily="34" charset="0"/>
              </a:rPr>
              <a:t>и</a:t>
            </a:r>
            <a:r>
              <a:rPr lang="sr-Latn-CS" smtClean="0">
                <a:cs typeface="Calibri" pitchFamily="34" charset="0"/>
              </a:rPr>
              <a:t> </a:t>
            </a:r>
            <a:r>
              <a:rPr lang="en-US" smtClean="0">
                <a:cs typeface="Calibri" pitchFamily="34" charset="0"/>
              </a:rPr>
              <a:t>других</a:t>
            </a:r>
            <a:r>
              <a:rPr lang="sr-Latn-CS" smtClean="0">
                <a:cs typeface="Calibri" pitchFamily="34" charset="0"/>
              </a:rPr>
              <a:t> </a:t>
            </a:r>
            <a:r>
              <a:rPr lang="en-US" smtClean="0">
                <a:cs typeface="Calibri" pitchFamily="34" charset="0"/>
              </a:rPr>
              <a:t>ресурса</a:t>
            </a:r>
            <a:r>
              <a:rPr lang="sr-Latn-CS" smtClean="0">
                <a:cs typeface="Calibri" pitchFamily="34" charset="0"/>
              </a:rPr>
              <a:t>.</a:t>
            </a:r>
          </a:p>
          <a:p>
            <a:pPr eaLnBrk="1" hangingPunct="1"/>
            <a:endParaRPr lang="en-US" smtClean="0"/>
          </a:p>
        </p:txBody>
      </p:sp>
      <p:pic>
        <p:nvPicPr>
          <p:cNvPr id="4" name="~PP812.WAV">
            <a:hlinkClick r:id="" action="ppaction://media"/>
          </p:cNvPr>
          <p:cNvPicPr>
            <a:picLocks noRot="1" noChangeAspect="1"/>
          </p:cNvPicPr>
          <p:nvPr>
            <a:wavAudioFile r:embed="rId1" name="~PP812.WAV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32825" y="63468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2439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6147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Раличити утицаји су допринели развоју менаџмента.</a:t>
            </a:r>
          </a:p>
          <a:p>
            <a:pPr eaLnBrk="1" hangingPunct="1"/>
            <a:endParaRPr lang="en-US" smtClean="0"/>
          </a:p>
          <a:p>
            <a:pPr eaLnBrk="1" hangingPunct="1"/>
            <a:r>
              <a:rPr lang="en-US" smtClean="0"/>
              <a:t>Потреба за настанком организација </a:t>
            </a:r>
          </a:p>
          <a:p>
            <a:pPr eaLnBrk="1" hangingPunct="1"/>
            <a:endParaRPr lang="en-US" smtClean="0"/>
          </a:p>
          <a:p>
            <a:pPr eaLnBrk="1" hangingPunct="1"/>
            <a:r>
              <a:rPr lang="en-US" smtClean="0"/>
              <a:t>Потреба за проналажењем лидера односно менаџера</a:t>
            </a:r>
          </a:p>
        </p:txBody>
      </p:sp>
      <p:pic>
        <p:nvPicPr>
          <p:cNvPr id="6" name="~PP329.WAV">
            <a:hlinkClick r:id="" action="ppaction://media"/>
          </p:cNvPr>
          <p:cNvPicPr>
            <a:picLocks noRot="1" noChangeAspect="1"/>
          </p:cNvPicPr>
          <p:nvPr>
            <a:wavAudioFile r:embed="rId1" name="~PP329.WAV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32825" y="63468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6613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2"/>
          <p:cNvSpPr>
            <a:spLocks noGrp="1"/>
          </p:cNvSpPr>
          <p:nvPr>
            <p:ph type="title"/>
          </p:nvPr>
        </p:nvSpPr>
        <p:spPr>
          <a:xfrm>
            <a:off x="1382713" y="274638"/>
            <a:ext cx="8229600" cy="1143000"/>
          </a:xfrm>
        </p:spPr>
        <p:txBody>
          <a:bodyPr/>
          <a:lstStyle/>
          <a:p>
            <a:pPr eaLnBrk="1" hangingPunct="1"/>
            <a:r>
              <a:rPr lang="en-US" sz="3200" smtClean="0">
                <a:cs typeface="Calibri" pitchFamily="34" charset="0"/>
              </a:rPr>
              <a:t>Функционисање организација</a:t>
            </a:r>
          </a:p>
        </p:txBody>
      </p:sp>
      <p:sp>
        <p:nvSpPr>
          <p:cNvPr id="7171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 3" pitchFamily="18" charset="2"/>
              <a:buNone/>
            </a:pPr>
            <a:r>
              <a:rPr lang="en-US" smtClean="0"/>
              <a:t>Менаџерски успех може се мерити на бази два концепта( према Peteru Druckeru)</a:t>
            </a:r>
          </a:p>
          <a:p>
            <a:pPr eaLnBrk="1" hangingPunct="1">
              <a:buFont typeface="Wingdings 3" pitchFamily="18" charset="2"/>
              <a:buNone/>
            </a:pPr>
            <a:endParaRPr lang="en-US" smtClean="0"/>
          </a:p>
          <a:p>
            <a:pPr eaLnBrk="1" hangingPunct="1"/>
            <a:r>
              <a:rPr lang="en-US" smtClean="0"/>
              <a:t>Ефикасност</a:t>
            </a:r>
          </a:p>
          <a:p>
            <a:pPr eaLnBrk="1" hangingPunct="1"/>
            <a:endParaRPr lang="en-US" smtClean="0"/>
          </a:p>
          <a:p>
            <a:pPr eaLnBrk="1" hangingPunct="1"/>
            <a:r>
              <a:rPr lang="en-US" smtClean="0"/>
              <a:t>Ефективност</a:t>
            </a:r>
          </a:p>
        </p:txBody>
      </p:sp>
      <p:pic>
        <p:nvPicPr>
          <p:cNvPr id="5" name="~PP1529.WAV">
            <a:hlinkClick r:id="" action="ppaction://media"/>
          </p:cNvPr>
          <p:cNvPicPr>
            <a:picLocks noRot="1" noChangeAspect="1"/>
          </p:cNvPicPr>
          <p:nvPr>
            <a:wavAudioFile r:embed="rId1" name="~PP1529.WAV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32825" y="63468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6244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8195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2400" smtClean="0">
                <a:cs typeface="Calibri" pitchFamily="34" charset="0"/>
              </a:rPr>
              <a:t>За</a:t>
            </a:r>
            <a:r>
              <a:rPr lang="sr-Latn-CS" sz="2400" smtClean="0">
                <a:cs typeface="Calibri" pitchFamily="34" charset="0"/>
              </a:rPr>
              <a:t> </a:t>
            </a:r>
            <a:r>
              <a:rPr lang="en-US" sz="2400" smtClean="0">
                <a:cs typeface="Calibri" pitchFamily="34" charset="0"/>
              </a:rPr>
              <a:t>развој</a:t>
            </a:r>
            <a:r>
              <a:rPr lang="sr-Latn-CS" sz="2400" smtClean="0">
                <a:cs typeface="Calibri" pitchFamily="34" charset="0"/>
              </a:rPr>
              <a:t> </a:t>
            </a:r>
            <a:r>
              <a:rPr lang="en-US" sz="2400" smtClean="0">
                <a:cs typeface="Calibri" pitchFamily="34" charset="0"/>
              </a:rPr>
              <a:t>менаџмента</a:t>
            </a:r>
            <a:r>
              <a:rPr lang="sr-Latn-CS" sz="2400" smtClean="0">
                <a:cs typeface="Calibri" pitchFamily="34" charset="0"/>
              </a:rPr>
              <a:t> </a:t>
            </a:r>
            <a:r>
              <a:rPr lang="en-US" sz="2400" smtClean="0">
                <a:cs typeface="Calibri" pitchFamily="34" charset="0"/>
              </a:rPr>
              <a:t>карактеристична</a:t>
            </a:r>
            <a:r>
              <a:rPr lang="sr-Latn-CS" sz="2400" smtClean="0">
                <a:cs typeface="Calibri" pitchFamily="34" charset="0"/>
              </a:rPr>
              <a:t> </a:t>
            </a:r>
            <a:r>
              <a:rPr lang="en-US" sz="2400" smtClean="0">
                <a:cs typeface="Calibri" pitchFamily="34" charset="0"/>
              </a:rPr>
              <a:t>су</a:t>
            </a:r>
            <a:r>
              <a:rPr lang="sr-Latn-CS" sz="2400" smtClean="0">
                <a:cs typeface="Calibri" pitchFamily="34" charset="0"/>
              </a:rPr>
              <a:t> </a:t>
            </a:r>
            <a:r>
              <a:rPr lang="en-US" sz="2400" smtClean="0">
                <a:cs typeface="Calibri" pitchFamily="34" charset="0"/>
              </a:rPr>
              <a:t>два</a:t>
            </a:r>
            <a:r>
              <a:rPr lang="sr-Latn-CS" sz="2400" smtClean="0">
                <a:cs typeface="Calibri" pitchFamily="34" charset="0"/>
              </a:rPr>
              <a:t> </a:t>
            </a:r>
            <a:r>
              <a:rPr lang="en-US" sz="2400" smtClean="0">
                <a:cs typeface="Calibri" pitchFamily="34" charset="0"/>
              </a:rPr>
              <a:t>периода</a:t>
            </a:r>
            <a:r>
              <a:rPr lang="sr-Latn-CS" sz="2400" smtClean="0">
                <a:cs typeface="Calibri" pitchFamily="34" charset="0"/>
              </a:rPr>
              <a:t>:</a:t>
            </a:r>
            <a:r>
              <a:rPr lang="en-US" sz="2400" smtClean="0">
                <a:cs typeface="Calibri" pitchFamily="34" charset="0"/>
              </a:rPr>
              <a:t/>
            </a:r>
            <a:br>
              <a:rPr lang="en-US" sz="2400" smtClean="0">
                <a:cs typeface="Calibri" pitchFamily="34" charset="0"/>
              </a:rPr>
            </a:br>
            <a:r>
              <a:rPr lang="sr-Latn-CS" sz="2400" smtClean="0">
                <a:cs typeface="Calibri" pitchFamily="34" charset="0"/>
              </a:rPr>
              <a:t/>
            </a:r>
            <a:br>
              <a:rPr lang="sr-Latn-CS" sz="2400" smtClean="0">
                <a:cs typeface="Calibri" pitchFamily="34" charset="0"/>
              </a:rPr>
            </a:br>
            <a:r>
              <a:rPr lang="en-US" sz="2400" smtClean="0">
                <a:solidFill>
                  <a:srgbClr val="3366FF"/>
                </a:solidFill>
                <a:cs typeface="Calibri" pitchFamily="34" charset="0"/>
              </a:rPr>
              <a:t>Рани</a:t>
            </a:r>
            <a:r>
              <a:rPr lang="sr-Latn-CS" sz="2400" smtClean="0">
                <a:solidFill>
                  <a:srgbClr val="3366FF"/>
                </a:solidFill>
                <a:cs typeface="Calibri" pitchFamily="34" charset="0"/>
              </a:rPr>
              <a:t> </a:t>
            </a:r>
            <a:r>
              <a:rPr lang="en-US" sz="2400" smtClean="0">
                <a:solidFill>
                  <a:srgbClr val="3366FF"/>
                </a:solidFill>
                <a:cs typeface="Calibri" pitchFamily="34" charset="0"/>
              </a:rPr>
              <a:t>менаџмент</a:t>
            </a:r>
            <a:r>
              <a:rPr lang="sr-Latn-CS" sz="2400" smtClean="0">
                <a:cs typeface="Calibri" pitchFamily="34" charset="0"/>
              </a:rPr>
              <a:t> - </a:t>
            </a:r>
            <a:r>
              <a:rPr lang="en-US" sz="2400" smtClean="0">
                <a:cs typeface="Calibri" pitchFamily="34" charset="0"/>
              </a:rPr>
              <a:t>у</a:t>
            </a:r>
            <a:r>
              <a:rPr lang="sr-Latn-CS" sz="2400" smtClean="0">
                <a:cs typeface="Calibri" pitchFamily="34" charset="0"/>
              </a:rPr>
              <a:t> </a:t>
            </a:r>
            <a:r>
              <a:rPr lang="en-US" sz="2400" smtClean="0">
                <a:cs typeface="Calibri" pitchFamily="34" charset="0"/>
              </a:rPr>
              <a:t>коме</a:t>
            </a:r>
            <a:r>
              <a:rPr lang="sr-Latn-CS" sz="2400" smtClean="0">
                <a:cs typeface="Calibri" pitchFamily="34" charset="0"/>
              </a:rPr>
              <a:t> </a:t>
            </a:r>
            <a:r>
              <a:rPr lang="en-US" sz="2400" smtClean="0">
                <a:cs typeface="Calibri" pitchFamily="34" charset="0"/>
              </a:rPr>
              <a:t>се</a:t>
            </a:r>
            <a:r>
              <a:rPr lang="sr-Latn-CS" sz="2400" smtClean="0">
                <a:cs typeface="Calibri" pitchFamily="34" charset="0"/>
              </a:rPr>
              <a:t> </a:t>
            </a:r>
            <a:r>
              <a:rPr lang="en-US" sz="2400" smtClean="0">
                <a:cs typeface="Calibri" pitchFamily="34" charset="0"/>
              </a:rPr>
              <a:t>менаџмент</a:t>
            </a:r>
            <a:r>
              <a:rPr lang="sr-Latn-CS" sz="2400" smtClean="0">
                <a:cs typeface="Calibri" pitchFamily="34" charset="0"/>
              </a:rPr>
              <a:t> </a:t>
            </a:r>
            <a:r>
              <a:rPr lang="en-US" sz="2400" smtClean="0">
                <a:cs typeface="Calibri" pitchFamily="34" charset="0"/>
              </a:rPr>
              <a:t>развијао</a:t>
            </a:r>
            <a:r>
              <a:rPr lang="sr-Latn-CS" sz="2400" smtClean="0">
                <a:cs typeface="Calibri" pitchFamily="34" charset="0"/>
              </a:rPr>
              <a:t> </a:t>
            </a:r>
            <a:r>
              <a:rPr lang="en-US" sz="2400" smtClean="0">
                <a:cs typeface="Calibri" pitchFamily="34" charset="0"/>
              </a:rPr>
              <a:t>превасходно</a:t>
            </a:r>
            <a:r>
              <a:rPr lang="sr-Latn-CS" sz="2400" smtClean="0">
                <a:cs typeface="Calibri" pitchFamily="34" charset="0"/>
              </a:rPr>
              <a:t> </a:t>
            </a:r>
            <a:r>
              <a:rPr lang="en-US" sz="2400" smtClean="0">
                <a:cs typeface="Calibri" pitchFamily="34" charset="0"/>
              </a:rPr>
              <a:t>као</a:t>
            </a:r>
            <a:r>
              <a:rPr lang="sr-Latn-CS" sz="2400" smtClean="0">
                <a:cs typeface="Calibri" pitchFamily="34" charset="0"/>
              </a:rPr>
              <a:t> </a:t>
            </a:r>
            <a:r>
              <a:rPr lang="en-US" sz="2400" smtClean="0">
                <a:cs typeface="Calibri" pitchFamily="34" charset="0"/>
              </a:rPr>
              <a:t>пракса</a:t>
            </a:r>
            <a:r>
              <a:rPr lang="sr-Latn-CS" sz="2400" smtClean="0">
                <a:cs typeface="Calibri" pitchFamily="34" charset="0"/>
              </a:rPr>
              <a:t> </a:t>
            </a:r>
            <a:r>
              <a:rPr lang="en-US" sz="2400" smtClean="0">
                <a:cs typeface="Calibri" pitchFamily="34" charset="0"/>
              </a:rPr>
              <a:t>управљања</a:t>
            </a:r>
            <a:r>
              <a:rPr lang="sr-Latn-CS" sz="2400" smtClean="0">
                <a:cs typeface="Calibri" pitchFamily="34" charset="0"/>
              </a:rPr>
              <a:t> </a:t>
            </a:r>
            <a:r>
              <a:rPr lang="en-US" sz="2400" smtClean="0">
                <a:cs typeface="Calibri" pitchFamily="34" charset="0"/>
              </a:rPr>
              <a:t>људима</a:t>
            </a:r>
            <a:r>
              <a:rPr lang="sr-Latn-CS" sz="2400" smtClean="0">
                <a:cs typeface="Calibri" pitchFamily="34" charset="0"/>
              </a:rPr>
              <a:t>, </a:t>
            </a:r>
            <a:r>
              <a:rPr lang="en-US" sz="2400" smtClean="0">
                <a:cs typeface="Calibri" pitchFamily="34" charset="0"/>
              </a:rPr>
              <a:t>односно</a:t>
            </a:r>
            <a:r>
              <a:rPr lang="sr-Latn-CS" sz="2400" smtClean="0">
                <a:cs typeface="Calibri" pitchFamily="34" charset="0"/>
              </a:rPr>
              <a:t> </a:t>
            </a:r>
            <a:r>
              <a:rPr lang="en-US" sz="2400" smtClean="0">
                <a:cs typeface="Calibri" pitchFamily="34" charset="0"/>
              </a:rPr>
              <a:t>организацијама</a:t>
            </a:r>
            <a:r>
              <a:rPr lang="sr-Latn-CS" sz="2400" smtClean="0">
                <a:cs typeface="Calibri" pitchFamily="34" charset="0"/>
              </a:rPr>
              <a:t> </a:t>
            </a:r>
            <a:r>
              <a:rPr lang="en-US" sz="2400" smtClean="0">
                <a:cs typeface="Calibri" pitchFamily="34" charset="0"/>
              </a:rPr>
              <a:t>и</a:t>
            </a:r>
            <a:br>
              <a:rPr lang="en-US" sz="2400" smtClean="0">
                <a:cs typeface="Calibri" pitchFamily="34" charset="0"/>
              </a:rPr>
            </a:br>
            <a:r>
              <a:rPr lang="sl-SI" sz="2400" smtClean="0">
                <a:cs typeface="Calibri" pitchFamily="34" charset="0"/>
              </a:rPr>
              <a:t/>
            </a:r>
            <a:br>
              <a:rPr lang="sl-SI" sz="2400" smtClean="0">
                <a:cs typeface="Calibri" pitchFamily="34" charset="0"/>
              </a:rPr>
            </a:br>
            <a:r>
              <a:rPr lang="en-US" sz="2400" smtClean="0">
                <a:solidFill>
                  <a:srgbClr val="3366FF"/>
                </a:solidFill>
                <a:cs typeface="Calibri" pitchFamily="34" charset="0"/>
              </a:rPr>
              <a:t>Модерни</a:t>
            </a:r>
            <a:r>
              <a:rPr lang="sr-Latn-CS" sz="2400" smtClean="0">
                <a:solidFill>
                  <a:srgbClr val="3366FF"/>
                </a:solidFill>
                <a:cs typeface="Calibri" pitchFamily="34" charset="0"/>
              </a:rPr>
              <a:t> </a:t>
            </a:r>
            <a:r>
              <a:rPr lang="en-US" sz="2400" smtClean="0">
                <a:solidFill>
                  <a:srgbClr val="3366FF"/>
                </a:solidFill>
                <a:cs typeface="Calibri" pitchFamily="34" charset="0"/>
              </a:rPr>
              <a:t>менаџмент</a:t>
            </a:r>
            <a:r>
              <a:rPr lang="sr-Latn-CS" sz="2400" smtClean="0">
                <a:cs typeface="Calibri" pitchFamily="34" charset="0"/>
              </a:rPr>
              <a:t> - </a:t>
            </a:r>
            <a:r>
              <a:rPr lang="en-US" sz="2400" smtClean="0">
                <a:cs typeface="Calibri" pitchFamily="34" charset="0"/>
              </a:rPr>
              <a:t>у</a:t>
            </a:r>
            <a:r>
              <a:rPr lang="sr-Latn-CS" sz="2400" smtClean="0">
                <a:cs typeface="Calibri" pitchFamily="34" charset="0"/>
              </a:rPr>
              <a:t> </a:t>
            </a:r>
            <a:r>
              <a:rPr lang="en-US" sz="2400" smtClean="0">
                <a:cs typeface="Calibri" pitchFamily="34" charset="0"/>
              </a:rPr>
              <a:t>коме</a:t>
            </a:r>
            <a:r>
              <a:rPr lang="sr-Latn-CS" sz="2400" smtClean="0">
                <a:cs typeface="Calibri" pitchFamily="34" charset="0"/>
              </a:rPr>
              <a:t> </a:t>
            </a:r>
            <a:r>
              <a:rPr lang="en-US" sz="2400" smtClean="0">
                <a:cs typeface="Calibri" pitchFamily="34" charset="0"/>
              </a:rPr>
              <a:t>се</a:t>
            </a:r>
            <a:r>
              <a:rPr lang="sr-Latn-CS" sz="2400" smtClean="0">
                <a:cs typeface="Calibri" pitchFamily="34" charset="0"/>
              </a:rPr>
              <a:t> </a:t>
            </a:r>
            <a:r>
              <a:rPr lang="en-US" sz="2400" smtClean="0">
                <a:cs typeface="Calibri" pitchFamily="34" charset="0"/>
              </a:rPr>
              <a:t>менаџмент</a:t>
            </a:r>
            <a:r>
              <a:rPr lang="sr-Latn-CS" sz="2400" smtClean="0">
                <a:cs typeface="Calibri" pitchFamily="34" charset="0"/>
              </a:rPr>
              <a:t> </a:t>
            </a:r>
            <a:r>
              <a:rPr lang="en-US" sz="2400" smtClean="0">
                <a:cs typeface="Calibri" pitchFamily="34" charset="0"/>
              </a:rPr>
              <a:t>развија</a:t>
            </a:r>
            <a:r>
              <a:rPr lang="sr-Latn-CS" sz="2400" smtClean="0">
                <a:cs typeface="Calibri" pitchFamily="34" charset="0"/>
              </a:rPr>
              <a:t> </a:t>
            </a:r>
            <a:r>
              <a:rPr lang="en-US" sz="2400" smtClean="0">
                <a:cs typeface="Calibri" pitchFamily="34" charset="0"/>
              </a:rPr>
              <a:t>и</a:t>
            </a:r>
            <a:r>
              <a:rPr lang="sr-Latn-CS" sz="2400" smtClean="0">
                <a:cs typeface="Calibri" pitchFamily="34" charset="0"/>
              </a:rPr>
              <a:t> </a:t>
            </a:r>
            <a:r>
              <a:rPr lang="en-US" sz="2400" smtClean="0">
                <a:cs typeface="Calibri" pitchFamily="34" charset="0"/>
              </a:rPr>
              <a:t>као</a:t>
            </a:r>
            <a:r>
              <a:rPr lang="sr-Latn-CS" sz="2400" smtClean="0">
                <a:cs typeface="Calibri" pitchFamily="34" charset="0"/>
              </a:rPr>
              <a:t> </a:t>
            </a:r>
            <a:r>
              <a:rPr lang="en-US" sz="2400" smtClean="0">
                <a:cs typeface="Calibri" pitchFamily="34" charset="0"/>
              </a:rPr>
              <a:t>пракса</a:t>
            </a:r>
            <a:r>
              <a:rPr lang="sr-Latn-CS" sz="2400" smtClean="0">
                <a:cs typeface="Calibri" pitchFamily="34" charset="0"/>
              </a:rPr>
              <a:t> </a:t>
            </a:r>
            <a:r>
              <a:rPr lang="en-US" sz="2400" smtClean="0">
                <a:cs typeface="Calibri" pitchFamily="34" charset="0"/>
              </a:rPr>
              <a:t>и</a:t>
            </a:r>
            <a:r>
              <a:rPr lang="sr-Latn-CS" sz="2400" smtClean="0">
                <a:cs typeface="Calibri" pitchFamily="34" charset="0"/>
              </a:rPr>
              <a:t> </a:t>
            </a:r>
            <a:r>
              <a:rPr lang="en-US" sz="2400" smtClean="0">
                <a:cs typeface="Calibri" pitchFamily="34" charset="0"/>
              </a:rPr>
              <a:t>као</a:t>
            </a:r>
            <a:r>
              <a:rPr lang="sr-Latn-CS" sz="2400" smtClean="0">
                <a:cs typeface="Calibri" pitchFamily="34" charset="0"/>
              </a:rPr>
              <a:t> </a:t>
            </a:r>
            <a:r>
              <a:rPr lang="en-US" sz="2400" smtClean="0">
                <a:cs typeface="Calibri" pitchFamily="34" charset="0"/>
              </a:rPr>
              <a:t>наука</a:t>
            </a:r>
            <a:r>
              <a:rPr lang="sr-Latn-CS" sz="2400" smtClean="0">
                <a:cs typeface="Calibri" pitchFamily="34" charset="0"/>
              </a:rPr>
              <a:t>.</a:t>
            </a:r>
            <a:endParaRPr lang="en-US" sz="2400" smtClean="0">
              <a:cs typeface="Calibri" pitchFamily="34" charset="0"/>
            </a:endParaRPr>
          </a:p>
        </p:txBody>
      </p:sp>
      <p:pic>
        <p:nvPicPr>
          <p:cNvPr id="5" name="~PP610.WAV">
            <a:hlinkClick r:id="" action="ppaction://media"/>
          </p:cNvPr>
          <p:cNvPicPr>
            <a:picLocks noRot="1" noChangeAspect="1"/>
          </p:cNvPicPr>
          <p:nvPr>
            <a:wavAudioFile r:embed="rId1" name="~PP610.WAV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32825" y="63468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2343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       Школе менаџмента</a:t>
            </a:r>
          </a:p>
        </p:txBody>
      </p:sp>
      <p:sp>
        <p:nvSpPr>
          <p:cNvPr id="9219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Класична школа</a:t>
            </a:r>
          </a:p>
          <a:p>
            <a:pPr eaLnBrk="1" hangingPunct="1"/>
            <a:r>
              <a:rPr lang="en-US" smtClean="0"/>
              <a:t>Школа понашања</a:t>
            </a:r>
          </a:p>
          <a:p>
            <a:pPr eaLnBrk="1" hangingPunct="1"/>
            <a:r>
              <a:rPr lang="en-US" smtClean="0"/>
              <a:t>Школа менаџмента науке</a:t>
            </a:r>
          </a:p>
          <a:p>
            <a:pPr eaLnBrk="1" hangingPunct="1">
              <a:buFont typeface="Wingdings 3" pitchFamily="18" charset="2"/>
              <a:buNone/>
            </a:pPr>
            <a:endParaRPr lang="en-US" smtClean="0"/>
          </a:p>
          <a:p>
            <a:pPr eaLnBrk="1" hangingPunct="1">
              <a:buFont typeface="Wingdings 3" pitchFamily="18" charset="2"/>
              <a:buNone/>
            </a:pPr>
            <a:endParaRPr lang="en-US" smtClean="0"/>
          </a:p>
        </p:txBody>
      </p:sp>
      <p:pic>
        <p:nvPicPr>
          <p:cNvPr id="5" name="~PP3496.WAV">
            <a:hlinkClick r:id="" action="ppaction://media"/>
          </p:cNvPr>
          <p:cNvPicPr>
            <a:picLocks noRot="1" noChangeAspect="1"/>
          </p:cNvPicPr>
          <p:nvPr>
            <a:wavAudioFile r:embed="rId1" name="~PP3496.WAV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32825" y="63468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2952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Класична школа</a:t>
            </a:r>
          </a:p>
        </p:txBody>
      </p:sp>
      <p:sp>
        <p:nvSpPr>
          <p:cNvPr id="10243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b="1" smtClean="0"/>
              <a:t>Научни менаџмент</a:t>
            </a:r>
            <a:r>
              <a:rPr lang="en-US" smtClean="0"/>
              <a:t>-из потребе за повећањем продуктивности и недостатка радне снаге. </a:t>
            </a:r>
          </a:p>
          <a:p>
            <a:pPr eaLnBrk="1" hangingPunct="1"/>
            <a:endParaRPr lang="en-US" smtClean="0"/>
          </a:p>
          <a:p>
            <a:pPr eaLnBrk="1" hangingPunct="1"/>
            <a:r>
              <a:rPr lang="en-US" smtClean="0"/>
              <a:t> </a:t>
            </a:r>
            <a:r>
              <a:rPr lang="en-US" b="1" smtClean="0"/>
              <a:t>Класична теорија организације- </a:t>
            </a:r>
            <a:r>
              <a:rPr lang="en-US" smtClean="0"/>
              <a:t>из потребе да се утврде правила руковођења и управљања због  развоја индустријализације</a:t>
            </a:r>
          </a:p>
        </p:txBody>
      </p:sp>
      <p:pic>
        <p:nvPicPr>
          <p:cNvPr id="7" name="~PP3594.WAV">
            <a:hlinkClick r:id="" action="ppaction://media"/>
          </p:cNvPr>
          <p:cNvPicPr>
            <a:picLocks noRot="1" noChangeAspect="1"/>
          </p:cNvPicPr>
          <p:nvPr>
            <a:wavAudioFile r:embed="rId1" name="~PP3594.WAV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32825" y="63468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7473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    Школа понашања</a:t>
            </a:r>
          </a:p>
        </p:txBody>
      </p:sp>
      <p:sp>
        <p:nvSpPr>
          <p:cNvPr id="11267" name="Content Placeholder 1"/>
          <p:cNvSpPr>
            <a:spLocks noGrp="1"/>
          </p:cNvSpPr>
          <p:nvPr>
            <p:ph idx="1"/>
          </p:nvPr>
        </p:nvSpPr>
        <p:spPr>
          <a:xfrm>
            <a:off x="457200" y="1773238"/>
            <a:ext cx="8229600" cy="4233862"/>
          </a:xfrm>
        </p:spPr>
        <p:txBody>
          <a:bodyPr/>
          <a:lstStyle/>
          <a:p>
            <a:pPr eaLnBrk="1" hangingPunct="1"/>
            <a:r>
              <a:rPr lang="en-US" sz="2400" smtClean="0">
                <a:cs typeface="Calibri" pitchFamily="34" charset="0"/>
              </a:rPr>
              <a:t>Продуктивност се може повећати н 3 начина:</a:t>
            </a:r>
          </a:p>
          <a:p>
            <a:pPr eaLnBrk="1" hangingPunct="1"/>
            <a:r>
              <a:rPr lang="en-US" sz="2400" smtClean="0">
                <a:cs typeface="Calibri" pitchFamily="34" charset="0"/>
              </a:rPr>
              <a:t>Налажењем најадекватнијег људског ресурса</a:t>
            </a:r>
          </a:p>
          <a:p>
            <a:pPr eaLnBrk="1" hangingPunct="1"/>
            <a:r>
              <a:rPr lang="en-US" sz="2400" smtClean="0">
                <a:cs typeface="Calibri" pitchFamily="34" charset="0"/>
              </a:rPr>
              <a:t>Креирањем најбољих могућих услова рада</a:t>
            </a:r>
          </a:p>
          <a:p>
            <a:pPr eaLnBrk="1" hangingPunct="1"/>
            <a:r>
              <a:rPr lang="en-US" sz="2400" smtClean="0">
                <a:cs typeface="Calibri" pitchFamily="34" charset="0"/>
              </a:rPr>
              <a:t>Употребом психолошког утицаја-најбољи могући ефекат да се мотивишу запослени</a:t>
            </a:r>
          </a:p>
          <a:p>
            <a:pPr eaLnBrk="1" hangingPunct="1">
              <a:buFont typeface="Wingdings 3" pitchFamily="18" charset="2"/>
              <a:buNone/>
            </a:pPr>
            <a:endParaRPr lang="en-US" smtClean="0"/>
          </a:p>
        </p:txBody>
      </p:sp>
      <p:pic>
        <p:nvPicPr>
          <p:cNvPr id="4" name="~PP3470.WAV">
            <a:hlinkClick r:id="" action="ppaction://media"/>
          </p:cNvPr>
          <p:cNvPicPr>
            <a:picLocks noRot="1" noChangeAspect="1"/>
          </p:cNvPicPr>
          <p:nvPr>
            <a:wavAudioFile r:embed="rId1" name="~PP3470.WAV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32825" y="63468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1024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1141</TotalTime>
  <Words>687</Words>
  <Application>Microsoft Office PowerPoint</Application>
  <PresentationFormat>On-screen Show (4:3)</PresentationFormat>
  <Paragraphs>106</Paragraphs>
  <Slides>27</Slides>
  <Notes>0</Notes>
  <HiddenSlides>0</HiddenSlides>
  <MMClips>25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Office Theme</vt:lpstr>
      <vt:lpstr>   Општи аспекти развоја менаџмента и здравственог менаџмента   </vt:lpstr>
      <vt:lpstr>            Менаџмент</vt:lpstr>
      <vt:lpstr>            Менаџмент</vt:lpstr>
      <vt:lpstr>Slide 4</vt:lpstr>
      <vt:lpstr>Функционисање организација</vt:lpstr>
      <vt:lpstr>Slide 6</vt:lpstr>
      <vt:lpstr>       Школе менаџмента</vt:lpstr>
      <vt:lpstr>Класична школа</vt:lpstr>
      <vt:lpstr>    Школа понашања</vt:lpstr>
      <vt:lpstr>Школа науке менаџмента</vt:lpstr>
      <vt:lpstr>Здравствени менаџмент</vt:lpstr>
      <vt:lpstr>Slide 12</vt:lpstr>
      <vt:lpstr>Карактеристике здравственог менаџмента односно менаџмента здравственог система:  </vt:lpstr>
      <vt:lpstr>Slide 14</vt:lpstr>
      <vt:lpstr> </vt:lpstr>
      <vt:lpstr>Slide 16</vt:lpstr>
      <vt:lpstr>Јачање примене управљања и руковођења од 1990.год. до данас</vt:lpstr>
      <vt:lpstr>Здравствени менаџмент и стратегија ‘’Здравље за све до 2000.“</vt:lpstr>
      <vt:lpstr> </vt:lpstr>
      <vt:lpstr>Циљеви здравствених система  </vt:lpstr>
      <vt:lpstr>                   КОНЦЕПТУАЛНИ ОКВИР  ЗДРАВСТВЕНОГ СИСТЕМА ПРЕМА СЗО</vt:lpstr>
      <vt:lpstr>Управљање здравственим системом</vt:lpstr>
      <vt:lpstr>Пружање здравствених услуга</vt:lpstr>
      <vt:lpstr>Ресурси у здравственом систему</vt:lpstr>
      <vt:lpstr>Компоненте укључене у финансирање</vt:lpstr>
      <vt:lpstr>Извори средстава за финансирање здравственог система</vt:lpstr>
      <vt:lpstr>КАКВУ ВРСТУ ЗДРАВСТВЕНИХ СИСТЕМА ЖЕЛИМО?</vt:lpstr>
    </vt:vector>
  </TitlesOfParts>
  <Company>Company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SPSS</dc:title>
  <dc:creator>Iva</dc:creator>
  <cp:lastModifiedBy>Windows User</cp:lastModifiedBy>
  <cp:revision>41</cp:revision>
  <dcterms:created xsi:type="dcterms:W3CDTF">2010-12-22T11:41:47Z</dcterms:created>
  <dcterms:modified xsi:type="dcterms:W3CDTF">2020-09-20T08:50:10Z</dcterms:modified>
</cp:coreProperties>
</file>